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424" r:id="rId3"/>
    <p:sldId id="425" r:id="rId4"/>
    <p:sldId id="426" r:id="rId5"/>
    <p:sldId id="427" r:id="rId6"/>
    <p:sldId id="428" r:id="rId7"/>
    <p:sldId id="354" r:id="rId8"/>
    <p:sldId id="430" r:id="rId9"/>
    <p:sldId id="451" r:id="rId10"/>
    <p:sldId id="389" r:id="rId11"/>
    <p:sldId id="429" r:id="rId12"/>
    <p:sldId id="422" r:id="rId13"/>
    <p:sldId id="419" r:id="rId14"/>
    <p:sldId id="420" r:id="rId15"/>
    <p:sldId id="358" r:id="rId16"/>
    <p:sldId id="421" r:id="rId17"/>
    <p:sldId id="360" r:id="rId18"/>
    <p:sldId id="361" r:id="rId19"/>
    <p:sldId id="363" r:id="rId20"/>
    <p:sldId id="423" r:id="rId21"/>
    <p:sldId id="392" r:id="rId2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9966"/>
    <a:srgbClr val="FFCCCC"/>
    <a:srgbClr val="F7F747"/>
    <a:srgbClr val="FFFFCC"/>
    <a:srgbClr val="003366"/>
    <a:srgbClr val="0066CC"/>
    <a:srgbClr val="0066FF"/>
    <a:srgbClr val="00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4" autoAdjust="0"/>
    <p:restoredTop sz="80755" autoAdjust="0"/>
  </p:normalViewPr>
  <p:slideViewPr>
    <p:cSldViewPr>
      <p:cViewPr varScale="1">
        <p:scale>
          <a:sx n="107" d="100"/>
          <a:sy n="107" d="100"/>
        </p:scale>
        <p:origin x="1716" y="78"/>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pitchFamily="2" charset="-122"/>
              </a:defRPr>
            </a:lvl1pPr>
          </a:lstStyle>
          <a:p>
            <a:pPr>
              <a:defRPr/>
            </a:pPr>
            <a:fld id="{1F0DBD51-1BEB-4A57-998D-F961D9B2DA50}" type="datetimeFigureOut">
              <a:rPr lang="zh-CN" altLang="en-US"/>
              <a:pPr>
                <a:defRPr/>
              </a:pPr>
              <a:t>2015/11/23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pitchFamily="2" charset="-122"/>
              </a:defRPr>
            </a:lvl1pPr>
          </a:lstStyle>
          <a:p>
            <a:pPr>
              <a:defRPr/>
            </a:pPr>
            <a:fld id="{45AD4198-D8A6-4AC0-A003-EB7E16E08A27}" type="slidenum">
              <a:rPr lang="zh-CN" altLang="en-US"/>
              <a:pPr>
                <a:defRPr/>
              </a:pPr>
              <a:t>‹#›</a:t>
            </a:fld>
            <a:endParaRPr lang="zh-CN" altLang="en-US"/>
          </a:p>
        </p:txBody>
      </p:sp>
    </p:spTree>
    <p:extLst>
      <p:ext uri="{BB962C8B-B14F-4D97-AF65-F5344CB8AC3E}">
        <p14:creationId xmlns:p14="http://schemas.microsoft.com/office/powerpoint/2010/main" val="158614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pitchFamily="2" charset="-122"/>
              </a:defRPr>
            </a:lvl1pPr>
          </a:lstStyle>
          <a:p>
            <a:pPr>
              <a:defRPr/>
            </a:pPr>
            <a:fld id="{DE6D7E3B-D44F-4B82-95AF-526F613B71D5}" type="datetimeFigureOut">
              <a:rPr lang="zh-CN" altLang="en-US"/>
              <a:pPr>
                <a:defRPr/>
              </a:pPr>
              <a:t>2015/11/23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pitchFamily="2" charset="-122"/>
              </a:defRPr>
            </a:lvl1pPr>
          </a:lstStyle>
          <a:p>
            <a:pPr>
              <a:defRPr/>
            </a:pPr>
            <a:fld id="{FFB98F9E-F1A8-4351-9D28-3B054EC7B315}" type="slidenum">
              <a:rPr lang="zh-CN" altLang="en-US"/>
              <a:pPr>
                <a:defRPr/>
              </a:pPr>
              <a:t>‹#›</a:t>
            </a:fld>
            <a:endParaRPr lang="zh-CN" altLang="en-US"/>
          </a:p>
        </p:txBody>
      </p:sp>
    </p:spTree>
    <p:extLst>
      <p:ext uri="{BB962C8B-B14F-4D97-AF65-F5344CB8AC3E}">
        <p14:creationId xmlns:p14="http://schemas.microsoft.com/office/powerpoint/2010/main" val="17621689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p:spPr>
      </p:sp>
      <p:sp>
        <p:nvSpPr>
          <p:cNvPr id="256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256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8A2DAD5-BFE8-4E0C-ADE3-8D31E68CDDE9}" type="slidenum">
              <a:rPr lang="zh-CN" altLang="en-US" smtClean="0"/>
              <a:pPr/>
              <a:t>1</a:t>
            </a:fld>
            <a:endParaRPr lang="en-US" altLang="zh-CN" smtClean="0"/>
          </a:p>
        </p:txBody>
      </p:sp>
    </p:spTree>
    <p:extLst>
      <p:ext uri="{BB962C8B-B14F-4D97-AF65-F5344CB8AC3E}">
        <p14:creationId xmlns:p14="http://schemas.microsoft.com/office/powerpoint/2010/main" val="182898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4665894-B297-4EC5-9597-25E6CCBF8428}" type="slidenum">
              <a:rPr lang="en-US" altLang="zh-CN" sz="1200"/>
              <a:pPr algn="r"/>
              <a:t>15</a:t>
            </a:fld>
            <a:endParaRPr lang="en-US" altLang="zh-CN" sz="1200"/>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3390155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0F5A244-0452-4B00-8286-20CF63C130B9}" type="slidenum">
              <a:rPr lang="en-US" altLang="zh-CN" sz="1200"/>
              <a:pPr algn="r"/>
              <a:t>16</a:t>
            </a:fld>
            <a:endParaRPr lang="en-US" altLang="zh-CN" sz="1200"/>
          </a:p>
        </p:txBody>
      </p:sp>
      <p:sp>
        <p:nvSpPr>
          <p:cNvPr id="307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07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61643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5B7BD97-BDC8-48B6-B9A4-6866A2D99F87}" type="slidenum">
              <a:rPr lang="en-US" altLang="zh-CN" sz="1200"/>
              <a:pPr algn="r"/>
              <a:t>17</a:t>
            </a:fld>
            <a:endParaRPr lang="en-US" altLang="zh-CN" sz="1200"/>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17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zh-CN" dirty="0" smtClean="0"/>
          </a:p>
        </p:txBody>
      </p:sp>
    </p:spTree>
    <p:extLst>
      <p:ext uri="{BB962C8B-B14F-4D97-AF65-F5344CB8AC3E}">
        <p14:creationId xmlns:p14="http://schemas.microsoft.com/office/powerpoint/2010/main" val="77755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AA2720A-5E09-47D8-8EA6-88784A696740}" type="slidenum">
              <a:rPr lang="en-US" altLang="zh-CN" sz="1200"/>
              <a:pPr algn="r"/>
              <a:t>18</a:t>
            </a:fld>
            <a:endParaRPr lang="en-US" altLang="zh-CN" sz="1200"/>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1247111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FCB6482-A44D-40FC-A421-9707B6F3D30F}" type="slidenum">
              <a:rPr lang="en-US" altLang="zh-CN" sz="1200"/>
              <a:pPr algn="r"/>
              <a:t>19</a:t>
            </a:fld>
            <a:endParaRPr lang="en-US" altLang="zh-CN" sz="1200"/>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zh-CN" altLang="en-US" smtClean="0"/>
              <a:t>告警报表、性能报表、资源报表</a:t>
            </a:r>
            <a:endParaRPr lang="zh-CN" altLang="zh-CN" smtClean="0"/>
          </a:p>
        </p:txBody>
      </p:sp>
    </p:spTree>
    <p:extLst>
      <p:ext uri="{BB962C8B-B14F-4D97-AF65-F5344CB8AC3E}">
        <p14:creationId xmlns:p14="http://schemas.microsoft.com/office/powerpoint/2010/main" val="19574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C2AA862-BB36-49EE-9A54-3E06B6D59AD7}" type="slidenum">
              <a:rPr lang="en-US" altLang="zh-CN" sz="1200"/>
              <a:pPr algn="r"/>
              <a:t>20</a:t>
            </a:fld>
            <a:endParaRPr lang="en-US" altLang="zh-CN" sz="1200"/>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58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439592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p:spPr>
      </p:sp>
      <p:sp>
        <p:nvSpPr>
          <p:cNvPr id="368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3686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CA694BA-6B5F-4690-BCF9-DEC8DAFA07A5}" type="slidenum">
              <a:rPr lang="zh-CN" altLang="en-US" sz="1200"/>
              <a:pPr algn="r"/>
              <a:t>21</a:t>
            </a:fld>
            <a:endParaRPr lang="en-US" altLang="zh-CN" sz="1200"/>
          </a:p>
        </p:txBody>
      </p:sp>
    </p:spTree>
    <p:extLst>
      <p:ext uri="{BB962C8B-B14F-4D97-AF65-F5344CB8AC3E}">
        <p14:creationId xmlns:p14="http://schemas.microsoft.com/office/powerpoint/2010/main" val="3557252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p:spPr>
      </p:sp>
      <p:sp>
        <p:nvSpPr>
          <p:cNvPr id="716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smtClean="0">
                <a:latin typeface="Arial" pitchFamily="34" charset="0"/>
              </a:rPr>
              <a:t>随着电视台业务越来越依靠网络运行，造成系统问题的原因会更加复杂。</a:t>
            </a:r>
          </a:p>
        </p:txBody>
      </p:sp>
      <p:sp>
        <p:nvSpPr>
          <p:cNvPr id="80900" name="日期占位符 3"/>
          <p:cNvSpPr>
            <a:spLocks noGrp="1"/>
          </p:cNvSpPr>
          <p:nvPr>
            <p:ph type="dt" sz="quarter" idx="1"/>
          </p:nvPr>
        </p:nvSpPr>
        <p:spPr/>
        <p:txBody>
          <a:bodyPr/>
          <a:lstStyle/>
          <a:p>
            <a:pPr>
              <a:defRPr/>
            </a:pPr>
            <a:fld id="{D87FC191-F2D9-4DC5-91A7-6C52B4681F19}" type="datetime1">
              <a:rPr lang="zh-CN" altLang="en-US" smtClean="0">
                <a:latin typeface="Arial" pitchFamily="34" charset="0"/>
              </a:rPr>
              <a:pPr>
                <a:defRPr/>
              </a:pPr>
              <a:t>2015/11/23</a:t>
            </a:fld>
            <a:endParaRPr lang="en-US" altLang="zh-CN" smtClean="0">
              <a:latin typeface="Arial" pitchFamily="34" charset="0"/>
            </a:endParaRPr>
          </a:p>
        </p:txBody>
      </p:sp>
      <p:sp>
        <p:nvSpPr>
          <p:cNvPr id="80901" name="灯片编号占位符 4"/>
          <p:cNvSpPr>
            <a:spLocks noGrp="1"/>
          </p:cNvSpPr>
          <p:nvPr>
            <p:ph type="sldNum" sz="quarter" idx="5"/>
          </p:nvPr>
        </p:nvSpPr>
        <p:spPr/>
        <p:txBody>
          <a:bodyPr/>
          <a:lstStyle/>
          <a:p>
            <a:pPr>
              <a:defRPr/>
            </a:pPr>
            <a:fld id="{F925075F-577D-437A-BA3E-687067EE87F2}" type="slidenum">
              <a:rPr lang="en-US" altLang="zh-CN" smtClean="0">
                <a:latin typeface="Arial" pitchFamily="34" charset="0"/>
              </a:rPr>
              <a:pPr>
                <a:defRPr/>
              </a:pPr>
              <a:t>3</a:t>
            </a:fld>
            <a:endParaRPr lang="en-US" altLang="zh-CN" smtClean="0">
              <a:latin typeface="Arial" pitchFamily="34" charset="0"/>
            </a:endParaRPr>
          </a:p>
        </p:txBody>
      </p:sp>
    </p:spTree>
    <p:extLst>
      <p:ext uri="{BB962C8B-B14F-4D97-AF65-F5344CB8AC3E}">
        <p14:creationId xmlns:p14="http://schemas.microsoft.com/office/powerpoint/2010/main" val="183548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p:spPr>
      </p:sp>
      <p:sp>
        <p:nvSpPr>
          <p:cNvPr id="737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smtClean="0">
                <a:latin typeface="Arial" pitchFamily="34" charset="0"/>
              </a:rPr>
              <a:t>业务系统不同，数据不同，较分散</a:t>
            </a:r>
            <a:endParaRPr lang="en-US" altLang="zh-CN" smtClean="0">
              <a:latin typeface="Arial" pitchFamily="34" charset="0"/>
            </a:endParaRPr>
          </a:p>
          <a:p>
            <a:pPr eaLnBrk="1" hangingPunct="1"/>
            <a:endParaRPr lang="en-US" altLang="zh-CN" smtClean="0">
              <a:latin typeface="Arial" pitchFamily="34" charset="0"/>
            </a:endParaRPr>
          </a:p>
          <a:p>
            <a:pPr eaLnBrk="1" hangingPunct="1"/>
            <a:r>
              <a:rPr lang="zh-CN" altLang="en-US" smtClean="0">
                <a:latin typeface="Arial" pitchFamily="34" charset="0"/>
              </a:rPr>
              <a:t>设备厂商不同，管理数据繁多，而且在不停的变化、更新，接口也在变化</a:t>
            </a:r>
            <a:endParaRPr lang="en-US" altLang="zh-CN" smtClean="0">
              <a:latin typeface="Arial" pitchFamily="34" charset="0"/>
            </a:endParaRPr>
          </a:p>
          <a:p>
            <a:pPr eaLnBrk="1" hangingPunct="1"/>
            <a:endParaRPr lang="en-US" altLang="zh-CN" smtClean="0">
              <a:latin typeface="Arial" pitchFamily="34" charset="0"/>
            </a:endParaRPr>
          </a:p>
          <a:p>
            <a:pPr eaLnBrk="1" hangingPunct="1"/>
            <a:r>
              <a:rPr lang="zh-CN" altLang="en-US" smtClean="0">
                <a:latin typeface="Arial" pitchFamily="34" charset="0"/>
              </a:rPr>
              <a:t>管理手段分散，监控工具各自为战，尤其视频相关专业设备和存储设备</a:t>
            </a:r>
            <a:endParaRPr lang="en-US" altLang="zh-CN" smtClean="0">
              <a:latin typeface="Arial" pitchFamily="34" charset="0"/>
            </a:endParaRPr>
          </a:p>
          <a:p>
            <a:pPr eaLnBrk="1" hangingPunct="1"/>
            <a:endParaRPr lang="en-US" altLang="zh-CN" smtClean="0">
              <a:latin typeface="Arial" pitchFamily="34" charset="0"/>
            </a:endParaRPr>
          </a:p>
          <a:p>
            <a:pPr eaLnBrk="1" hangingPunct="1"/>
            <a:r>
              <a:rPr lang="zh-CN" altLang="en-US" smtClean="0">
                <a:latin typeface="Arial" pitchFamily="34" charset="0"/>
              </a:rPr>
              <a:t>看到告警就去救火，但忙了半天，可能和自己管理的设备无关</a:t>
            </a:r>
          </a:p>
        </p:txBody>
      </p:sp>
      <p:sp>
        <p:nvSpPr>
          <p:cNvPr id="82948" name="日期占位符 3"/>
          <p:cNvSpPr>
            <a:spLocks noGrp="1"/>
          </p:cNvSpPr>
          <p:nvPr>
            <p:ph type="dt" sz="quarter" idx="1"/>
          </p:nvPr>
        </p:nvSpPr>
        <p:spPr/>
        <p:txBody>
          <a:bodyPr/>
          <a:lstStyle/>
          <a:p>
            <a:pPr>
              <a:defRPr/>
            </a:pPr>
            <a:fld id="{1B1D4FED-CB7D-4048-8CA0-A5756A0C45CC}" type="datetime1">
              <a:rPr lang="zh-CN" altLang="en-US" smtClean="0">
                <a:latin typeface="Arial" pitchFamily="34" charset="0"/>
              </a:rPr>
              <a:pPr>
                <a:defRPr/>
              </a:pPr>
              <a:t>2015/11/23</a:t>
            </a:fld>
            <a:endParaRPr lang="en-US" altLang="zh-CN" smtClean="0">
              <a:latin typeface="Arial" pitchFamily="34" charset="0"/>
            </a:endParaRPr>
          </a:p>
        </p:txBody>
      </p:sp>
      <p:sp>
        <p:nvSpPr>
          <p:cNvPr id="82949" name="灯片编号占位符 4"/>
          <p:cNvSpPr>
            <a:spLocks noGrp="1"/>
          </p:cNvSpPr>
          <p:nvPr>
            <p:ph type="sldNum" sz="quarter" idx="5"/>
          </p:nvPr>
        </p:nvSpPr>
        <p:spPr/>
        <p:txBody>
          <a:bodyPr/>
          <a:lstStyle/>
          <a:p>
            <a:pPr>
              <a:defRPr/>
            </a:pPr>
            <a:fld id="{B0FF6CAA-AAD1-48BC-ABFF-8E7889368CF7}" type="slidenum">
              <a:rPr lang="en-US" altLang="zh-CN" smtClean="0">
                <a:latin typeface="Arial" pitchFamily="34" charset="0"/>
              </a:rPr>
              <a:pPr>
                <a:defRPr/>
              </a:pPr>
              <a:t>4</a:t>
            </a:fld>
            <a:endParaRPr lang="en-US" altLang="zh-CN" smtClean="0">
              <a:latin typeface="Arial" pitchFamily="34" charset="0"/>
            </a:endParaRPr>
          </a:p>
        </p:txBody>
      </p:sp>
    </p:spTree>
    <p:extLst>
      <p:ext uri="{BB962C8B-B14F-4D97-AF65-F5344CB8AC3E}">
        <p14:creationId xmlns:p14="http://schemas.microsoft.com/office/powerpoint/2010/main" val="168181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p:cNvSpPr>
            <a:spLocks noGrp="1" noChangeArrowheads="1"/>
          </p:cNvSpPr>
          <p:nvPr>
            <p:ph type="sldNum" sz="quarter" idx="5"/>
          </p:nvPr>
        </p:nvSpPr>
        <p:spPr/>
        <p:txBody>
          <a:bodyPr/>
          <a:lstStyle/>
          <a:p>
            <a:pPr>
              <a:defRPr/>
            </a:pPr>
            <a:fld id="{C72E5190-95A0-4C43-86B3-7A6F9F79612F}" type="slidenum">
              <a:rPr lang="zh-CN" altLang="en-US" smtClean="0">
                <a:latin typeface="Arial" pitchFamily="34" charset="0"/>
              </a:rPr>
              <a:pPr>
                <a:defRPr/>
              </a:pPr>
              <a:t>5</a:t>
            </a:fld>
            <a:endParaRPr lang="en-US" altLang="zh-CN" smtClean="0">
              <a:latin typeface="Arial" pitchFamily="34" charset="0"/>
            </a:endParaRPr>
          </a:p>
        </p:txBody>
      </p:sp>
      <p:sp>
        <p:nvSpPr>
          <p:cNvPr id="74755" name="幻灯片图像占位符 1"/>
          <p:cNvSpPr>
            <a:spLocks noGrp="1" noRot="1" noChangeAspect="1" noTextEdit="1"/>
          </p:cNvSpPr>
          <p:nvPr>
            <p:ph type="sldImg"/>
          </p:nvPr>
        </p:nvSpPr>
        <p:spPr bwMode="auto">
          <a:noFill/>
          <a:ln>
            <a:solidFill>
              <a:srgbClr val="000000"/>
            </a:solidFill>
            <a:miter lim="800000"/>
            <a:headEnd/>
            <a:tailEnd/>
          </a:ln>
        </p:spPr>
      </p:sp>
      <p:sp>
        <p:nvSpPr>
          <p:cNvPr id="7475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dirty="0" smtClean="0">
                <a:latin typeface="Arial" pitchFamily="34" charset="0"/>
              </a:rPr>
              <a:t>根据对国际上先进的系统运维模式</a:t>
            </a:r>
            <a:r>
              <a:rPr lang="en-US" altLang="zh-CN" dirty="0" err="1" smtClean="0">
                <a:latin typeface="Arial" pitchFamily="34" charset="0"/>
              </a:rPr>
              <a:t>ITIL</a:t>
            </a:r>
            <a:r>
              <a:rPr lang="zh-CN" altLang="en-US" dirty="0" smtClean="0">
                <a:latin typeface="Arial" pitchFamily="34" charset="0"/>
              </a:rPr>
              <a:t>的研究和网络公司的理解，我们认为全网的日产运行管理应采用集成、合理、有序的模式：</a:t>
            </a:r>
            <a:endParaRPr lang="en-US" altLang="zh-CN" dirty="0" smtClean="0">
              <a:latin typeface="Arial" pitchFamily="34" charset="0"/>
            </a:endParaRPr>
          </a:p>
          <a:p>
            <a:pPr eaLnBrk="1" hangingPunct="1"/>
            <a:endParaRPr lang="en-US" altLang="zh-CN" dirty="0" smtClean="0">
              <a:latin typeface="Arial" pitchFamily="34" charset="0"/>
            </a:endParaRPr>
          </a:p>
          <a:p>
            <a:pPr eaLnBrk="1" hangingPunct="1"/>
            <a:r>
              <a:rPr lang="zh-CN" altLang="en-US" dirty="0" smtClean="0">
                <a:latin typeface="Arial" pitchFamily="34" charset="0"/>
              </a:rPr>
              <a:t>技术导向转变为业务导向</a:t>
            </a:r>
            <a:endParaRPr lang="en-US" altLang="zh-CN" dirty="0" smtClean="0">
              <a:latin typeface="Arial" pitchFamily="34" charset="0"/>
            </a:endParaRPr>
          </a:p>
          <a:p>
            <a:pPr eaLnBrk="1" hangingPunct="1"/>
            <a:r>
              <a:rPr lang="zh-CN" altLang="en-US" dirty="0" smtClean="0">
                <a:latin typeface="Arial" pitchFamily="34" charset="0"/>
              </a:rPr>
              <a:t>系统分散孤立管理向集成全网统一监控管理转变</a:t>
            </a:r>
            <a:endParaRPr lang="en-US" altLang="zh-CN" dirty="0" smtClean="0">
              <a:latin typeface="Arial" pitchFamily="34" charset="0"/>
            </a:endParaRPr>
          </a:p>
          <a:p>
            <a:pPr eaLnBrk="1" hangingPunct="1"/>
            <a:r>
              <a:rPr lang="zh-CN" altLang="en-US" dirty="0" smtClean="0">
                <a:latin typeface="Arial" pitchFamily="34" charset="0"/>
              </a:rPr>
              <a:t>处于救火救急的被动工作状态向主动服务、流程化处理转变</a:t>
            </a:r>
            <a:endParaRPr lang="en-US" altLang="zh-CN" dirty="0" smtClean="0">
              <a:latin typeface="Arial" pitchFamily="34" charset="0"/>
            </a:endParaRPr>
          </a:p>
          <a:p>
            <a:pPr eaLnBrk="1" hangingPunct="1"/>
            <a:r>
              <a:rPr lang="zh-CN" altLang="en-US" dirty="0" smtClean="0">
                <a:latin typeface="Arial" pitchFamily="34" charset="0"/>
              </a:rPr>
              <a:t>技术管理从定性管理、粗放式管理向定量管理和精细化管理转变。要突出技术运维保障的服务作用。</a:t>
            </a:r>
          </a:p>
        </p:txBody>
      </p:sp>
      <p:sp>
        <p:nvSpPr>
          <p:cNvPr id="74757" name="灯片编号占位符 3"/>
          <p:cNvSpPr txBox="1">
            <a:spLocks noGrp="1"/>
          </p:cNvSpPr>
          <p:nvPr/>
        </p:nvSpPr>
        <p:spPr bwMode="auto">
          <a:xfrm>
            <a:off x="3736975" y="8632825"/>
            <a:ext cx="2968625" cy="428625"/>
          </a:xfrm>
          <a:prstGeom prst="rect">
            <a:avLst/>
          </a:prstGeom>
          <a:noFill/>
          <a:ln w="9525">
            <a:noFill/>
            <a:miter lim="800000"/>
            <a:headEnd/>
            <a:tailEnd/>
          </a:ln>
        </p:spPr>
        <p:txBody>
          <a:bodyPr lIns="18260" tIns="0" rIns="18260" bIns="0" anchor="b"/>
          <a:lstStyle/>
          <a:p>
            <a:pPr algn="r" defTabSz="874713"/>
            <a:fld id="{1838B859-EE55-4A5F-B5CC-8E8A46919FC9}" type="slidenum">
              <a:rPr lang="zh-CN" altLang="en-US" sz="900" i="1">
                <a:latin typeface="Book Antiqua" pitchFamily="18" charset="0"/>
              </a:rPr>
              <a:pPr algn="r" defTabSz="874713"/>
              <a:t>5</a:t>
            </a:fld>
            <a:endParaRPr lang="en-US" altLang="zh-CN" sz="900" i="1">
              <a:latin typeface="Book Antiqua" pitchFamily="18" charset="0"/>
            </a:endParaRPr>
          </a:p>
        </p:txBody>
      </p:sp>
    </p:spTree>
    <p:extLst>
      <p:ext uri="{BB962C8B-B14F-4D97-AF65-F5344CB8AC3E}">
        <p14:creationId xmlns:p14="http://schemas.microsoft.com/office/powerpoint/2010/main" val="1654468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B98F9E-F1A8-4351-9D28-3B054EC7B315}" type="slidenum">
              <a:rPr lang="zh-CN" altLang="en-US" smtClean="0"/>
              <a:pPr>
                <a:defRPr/>
              </a:pPr>
              <a:t>6</a:t>
            </a:fld>
            <a:endParaRPr lang="zh-CN" altLang="en-US"/>
          </a:p>
        </p:txBody>
      </p:sp>
    </p:spTree>
    <p:extLst>
      <p:ext uri="{BB962C8B-B14F-4D97-AF65-F5344CB8AC3E}">
        <p14:creationId xmlns:p14="http://schemas.microsoft.com/office/powerpoint/2010/main" val="2815930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DE835BA-9D37-4C89-BAB3-CD15B7CCA6B7}" type="slidenum">
              <a:rPr lang="en-US" altLang="zh-CN" sz="1200"/>
              <a:pPr algn="r"/>
              <a:t>7</a:t>
            </a:fld>
            <a:endParaRPr lang="en-US" altLang="zh-CN" sz="1200"/>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dirty="0" smtClean="0"/>
          </a:p>
        </p:txBody>
      </p:sp>
    </p:spTree>
    <p:extLst>
      <p:ext uri="{BB962C8B-B14F-4D97-AF65-F5344CB8AC3E}">
        <p14:creationId xmlns:p14="http://schemas.microsoft.com/office/powerpoint/2010/main" val="1445409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p:txBody>
          <a:bodyPr/>
          <a:lstStyle/>
          <a:p>
            <a:pPr>
              <a:defRPr/>
            </a:pPr>
            <a:fld id="{C41D8383-4EC4-4DB3-B399-115DF3B68752}" type="slidenum">
              <a:rPr lang="en-US" altLang="zh-CN" smtClean="0">
                <a:latin typeface="Arial" pitchFamily="34" charset="0"/>
              </a:rPr>
              <a:pPr>
                <a:defRPr/>
              </a:pPr>
              <a:t>8</a:t>
            </a:fld>
            <a:endParaRPr lang="en-US" altLang="zh-CN" smtClean="0">
              <a:latin typeface="Arial" pitchFamily="34" charset="0"/>
            </a:endParaRPr>
          </a:p>
        </p:txBody>
      </p:sp>
      <p:sp>
        <p:nvSpPr>
          <p:cNvPr id="880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80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zh-CN" altLang="en-US" dirty="0" smtClean="0">
                <a:latin typeface="Arial" pitchFamily="34" charset="0"/>
              </a:rPr>
              <a:t>区别于传统</a:t>
            </a:r>
            <a:r>
              <a:rPr lang="en-US" altLang="zh-CN" dirty="0" smtClean="0">
                <a:latin typeface="Arial" pitchFamily="34" charset="0"/>
              </a:rPr>
              <a:t>IT</a:t>
            </a:r>
            <a:r>
              <a:rPr lang="zh-CN" altLang="en-US" dirty="0" smtClean="0">
                <a:latin typeface="Arial" pitchFamily="34" charset="0"/>
              </a:rPr>
              <a:t>监测系统，从广电业务管理角度展现各级系统状态，针对广电业务软件的特点进行应用性能监测</a:t>
            </a:r>
          </a:p>
        </p:txBody>
      </p:sp>
    </p:spTree>
    <p:extLst>
      <p:ext uri="{BB962C8B-B14F-4D97-AF65-F5344CB8AC3E}">
        <p14:creationId xmlns:p14="http://schemas.microsoft.com/office/powerpoint/2010/main" val="9637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p:spPr>
      </p:sp>
      <p:sp>
        <p:nvSpPr>
          <p:cNvPr id="808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dirty="0" smtClean="0">
                <a:latin typeface="Arial" pitchFamily="34" charset="0"/>
              </a:rPr>
              <a:t>1)</a:t>
            </a:r>
            <a:r>
              <a:rPr lang="zh-CN" altLang="en-US" dirty="0" smtClean="0">
                <a:latin typeface="Arial" pitchFamily="34" charset="0"/>
              </a:rPr>
              <a:t>采集方法多种不统一，采集方法要通用，涵盖多类资源</a:t>
            </a:r>
            <a:endParaRPr lang="en-US" altLang="zh-CN" dirty="0" smtClean="0">
              <a:latin typeface="Arial" pitchFamily="34" charset="0"/>
            </a:endParaRPr>
          </a:p>
          <a:p>
            <a:pPr eaLnBrk="1" hangingPunct="1"/>
            <a:endParaRPr lang="en-US" altLang="zh-CN" dirty="0" smtClean="0">
              <a:latin typeface="Arial" pitchFamily="34" charset="0"/>
            </a:endParaRPr>
          </a:p>
          <a:p>
            <a:pPr eaLnBrk="1" hangingPunct="1"/>
            <a:r>
              <a:rPr lang="zh-CN" altLang="en-US" dirty="0" smtClean="0">
                <a:latin typeface="Arial" pitchFamily="34" charset="0"/>
              </a:rPr>
              <a:t>举例：有人选择</a:t>
            </a:r>
            <a:r>
              <a:rPr lang="en-US" altLang="zh-CN" dirty="0" smtClean="0">
                <a:latin typeface="Arial" pitchFamily="34" charset="0"/>
              </a:rPr>
              <a:t>email</a:t>
            </a:r>
            <a:r>
              <a:rPr lang="zh-CN" altLang="en-US" dirty="0" smtClean="0">
                <a:latin typeface="Arial" pitchFamily="34" charset="0"/>
              </a:rPr>
              <a:t>通信，有人打电话，有人骑车来找自己当面语言沟通，有人写信，必须都得能识别</a:t>
            </a:r>
          </a:p>
          <a:p>
            <a:pPr eaLnBrk="1" hangingPunct="1"/>
            <a:endParaRPr lang="en-US" altLang="zh-CN" dirty="0" smtClean="0">
              <a:latin typeface="Arial" pitchFamily="34" charset="0"/>
            </a:endParaRPr>
          </a:p>
          <a:p>
            <a:pPr eaLnBrk="1" hangingPunct="1"/>
            <a:endParaRPr lang="en-US" altLang="zh-CN" dirty="0" smtClean="0">
              <a:latin typeface="Arial" pitchFamily="34" charset="0"/>
            </a:endParaRPr>
          </a:p>
          <a:p>
            <a:pPr eaLnBrk="1" hangingPunct="1"/>
            <a:r>
              <a:rPr lang="en-US" altLang="zh-CN" dirty="0" smtClean="0">
                <a:latin typeface="Arial" pitchFamily="34" charset="0"/>
              </a:rPr>
              <a:t>2</a:t>
            </a:r>
            <a:r>
              <a:rPr lang="zh-CN" altLang="en-US" dirty="0" smtClean="0">
                <a:latin typeface="Arial" pitchFamily="34" charset="0"/>
              </a:rPr>
              <a:t>）</a:t>
            </a:r>
            <a:r>
              <a:rPr lang="en-US" altLang="zh-CN" dirty="0" smtClean="0">
                <a:latin typeface="Arial" pitchFamily="34" charset="0"/>
              </a:rPr>
              <a:t>MIB</a:t>
            </a:r>
            <a:r>
              <a:rPr lang="zh-CN" altLang="en-US" dirty="0" smtClean="0">
                <a:latin typeface="Arial" pitchFamily="34" charset="0"/>
              </a:rPr>
              <a:t>等数据定义不统一，数据描述不统一</a:t>
            </a:r>
            <a:endParaRPr lang="en-US" altLang="zh-CN" dirty="0" smtClean="0">
              <a:latin typeface="Arial" pitchFamily="34" charset="0"/>
            </a:endParaRPr>
          </a:p>
          <a:p>
            <a:pPr eaLnBrk="1" hangingPunct="1"/>
            <a:r>
              <a:rPr lang="zh-CN" altLang="en-US" dirty="0" smtClean="0">
                <a:latin typeface="Arial" pitchFamily="34" charset="0"/>
              </a:rPr>
              <a:t>举例：同样是打电话，有人用汉语，有人用英语，有人用德语，必须都得能通晓</a:t>
            </a:r>
            <a:endParaRPr lang="en-US" altLang="zh-CN" dirty="0" smtClean="0">
              <a:latin typeface="Arial" pitchFamily="34" charset="0"/>
            </a:endParaRPr>
          </a:p>
          <a:p>
            <a:pPr eaLnBrk="1" hangingPunct="1"/>
            <a:endParaRPr lang="en-US" altLang="zh-CN" dirty="0" smtClean="0">
              <a:latin typeface="Arial" pitchFamily="34" charset="0"/>
            </a:endParaRPr>
          </a:p>
          <a:p>
            <a:pPr eaLnBrk="1" hangingPunct="1"/>
            <a:endParaRPr lang="en-US" altLang="zh-CN" dirty="0" smtClean="0">
              <a:latin typeface="Arial" pitchFamily="34" charset="0"/>
            </a:endParaRPr>
          </a:p>
          <a:p>
            <a:pPr eaLnBrk="1" hangingPunct="1"/>
            <a:r>
              <a:rPr lang="en-US" altLang="zh-CN" dirty="0" smtClean="0">
                <a:latin typeface="Arial" pitchFamily="34" charset="0"/>
              </a:rPr>
              <a:t>3</a:t>
            </a:r>
            <a:r>
              <a:rPr lang="zh-CN" altLang="en-US" dirty="0" smtClean="0">
                <a:latin typeface="Arial" pitchFamily="34" charset="0"/>
              </a:rPr>
              <a:t>）数据格式不统一，要进行标准化转换（如单位换算）</a:t>
            </a:r>
            <a:endParaRPr lang="en-US" altLang="zh-CN" dirty="0" smtClean="0">
              <a:latin typeface="Arial" pitchFamily="34" charset="0"/>
            </a:endParaRPr>
          </a:p>
          <a:p>
            <a:pPr eaLnBrk="1" hangingPunct="1"/>
            <a:r>
              <a:rPr lang="zh-CN" altLang="en-US" dirty="0" smtClean="0">
                <a:latin typeface="Arial" pitchFamily="34" charset="0"/>
              </a:rPr>
              <a:t>举例：同样是用汉语，在描述天津和北京的距离时，有人说</a:t>
            </a:r>
            <a:r>
              <a:rPr lang="en-US" altLang="zh-CN" dirty="0" smtClean="0">
                <a:latin typeface="Arial" pitchFamily="34" charset="0"/>
              </a:rPr>
              <a:t>2</a:t>
            </a:r>
            <a:r>
              <a:rPr lang="zh-CN" altLang="en-US" dirty="0" smtClean="0">
                <a:latin typeface="Arial" pitchFamily="34" charset="0"/>
              </a:rPr>
              <a:t>小时（开车）、有人说半小时（城际）、有人说</a:t>
            </a:r>
            <a:r>
              <a:rPr lang="en-US" altLang="zh-CN" dirty="0" smtClean="0">
                <a:latin typeface="Arial" pitchFamily="34" charset="0"/>
              </a:rPr>
              <a:t>1</a:t>
            </a:r>
            <a:r>
              <a:rPr lang="zh-CN" altLang="en-US" dirty="0" smtClean="0">
                <a:latin typeface="Arial" pitchFamily="34" charset="0"/>
              </a:rPr>
              <a:t>天（骑自行车），必须要统一描述单位</a:t>
            </a:r>
            <a:endParaRPr lang="en-US" altLang="zh-CN" dirty="0" smtClean="0">
              <a:latin typeface="Arial" pitchFamily="34" charset="0"/>
            </a:endParaRPr>
          </a:p>
          <a:p>
            <a:pPr eaLnBrk="1" hangingPunct="1"/>
            <a:endParaRPr lang="en-US" altLang="zh-CN" dirty="0" smtClean="0">
              <a:latin typeface="Arial" pitchFamily="34" charset="0"/>
            </a:endParaRPr>
          </a:p>
          <a:p>
            <a:pPr eaLnBrk="1" hangingPunct="1"/>
            <a:r>
              <a:rPr lang="en-US" altLang="zh-CN" dirty="0" smtClean="0">
                <a:latin typeface="Arial" pitchFamily="34" charset="0"/>
              </a:rPr>
              <a:t>4</a:t>
            </a:r>
            <a:r>
              <a:rPr lang="zh-CN" altLang="en-US" dirty="0" smtClean="0">
                <a:latin typeface="Arial" pitchFamily="34" charset="0"/>
              </a:rPr>
              <a:t>）解决性能压力</a:t>
            </a:r>
            <a:endParaRPr lang="en-US" altLang="zh-CN" dirty="0" smtClean="0">
              <a:latin typeface="Arial" pitchFamily="34" charset="0"/>
            </a:endParaRPr>
          </a:p>
          <a:p>
            <a:pPr eaLnBrk="1" hangingPunct="1"/>
            <a:endParaRPr lang="zh-CN" altLang="en-US" dirty="0" smtClean="0"/>
          </a:p>
        </p:txBody>
      </p:sp>
      <p:sp>
        <p:nvSpPr>
          <p:cNvPr id="4" name="灯片编号占位符 3"/>
          <p:cNvSpPr>
            <a:spLocks noGrp="1"/>
          </p:cNvSpPr>
          <p:nvPr>
            <p:ph type="sldNum" sz="quarter" idx="5"/>
          </p:nvPr>
        </p:nvSpPr>
        <p:spPr/>
        <p:txBody>
          <a:bodyPr/>
          <a:lstStyle/>
          <a:p>
            <a:pPr>
              <a:defRPr/>
            </a:pPr>
            <a:fld id="{28B2A7A4-EE8E-4E0C-8AA6-B8A9F97077C3}" type="slidenum">
              <a:rPr lang="zh-CN" altLang="en-US" smtClean="0"/>
              <a:pPr>
                <a:defRPr/>
              </a:pPr>
              <a:t>11</a:t>
            </a:fld>
            <a:endParaRPr lang="zh-CN" altLang="en-US"/>
          </a:p>
        </p:txBody>
      </p:sp>
    </p:spTree>
    <p:extLst>
      <p:ext uri="{BB962C8B-B14F-4D97-AF65-F5344CB8AC3E}">
        <p14:creationId xmlns:p14="http://schemas.microsoft.com/office/powerpoint/2010/main" val="3659331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468075A-8F38-4B15-A04B-D3EA5208CC08}" type="slidenum">
              <a:rPr lang="en-US" altLang="zh-CN" sz="1200"/>
              <a:pPr algn="r"/>
              <a:t>12</a:t>
            </a:fld>
            <a:endParaRPr lang="en-US" altLang="zh-CN" sz="1200"/>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86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1053763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6" descr="图片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15"/>
          <p:cNvSpPr>
            <a:spLocks noChangeArrowheads="1"/>
          </p:cNvSpPr>
          <p:nvPr/>
        </p:nvSpPr>
        <p:spPr bwMode="auto">
          <a:xfrm>
            <a:off x="0" y="1700213"/>
            <a:ext cx="9144000" cy="4105275"/>
          </a:xfrm>
          <a:prstGeom prst="rect">
            <a:avLst/>
          </a:prstGeom>
          <a:gradFill rotWithShape="1">
            <a:gsLst>
              <a:gs pos="0">
                <a:schemeClr val="accent1">
                  <a:alpha val="0"/>
                </a:schemeClr>
              </a:gs>
              <a:gs pos="50000">
                <a:schemeClr val="bg1">
                  <a:alpha val="60001"/>
                </a:schemeClr>
              </a:gs>
              <a:gs pos="100000">
                <a:schemeClr val="accent1">
                  <a:alpha val="0"/>
                </a:schemeClr>
              </a:gs>
            </a:gsLst>
            <a:lin ang="5400000" scaled="1"/>
          </a:gradFill>
          <a:ln w="9525">
            <a:noFill/>
            <a:miter lim="800000"/>
            <a:headEnd/>
            <a:tailEnd/>
          </a:ln>
          <a:effectLst/>
        </p:spPr>
        <p:txBody>
          <a:bodyPr wrap="none" anchor="ctr"/>
          <a:lstStyle/>
          <a:p>
            <a:pPr>
              <a:defRPr/>
            </a:pPr>
            <a:endParaRPr lang="zh-CN" altLang="en-US"/>
          </a:p>
        </p:txBody>
      </p:sp>
      <p:sp>
        <p:nvSpPr>
          <p:cNvPr id="6" name="Text Box 13"/>
          <p:cNvSpPr txBox="1">
            <a:spLocks noChangeArrowheads="1"/>
          </p:cNvSpPr>
          <p:nvPr/>
        </p:nvSpPr>
        <p:spPr bwMode="auto">
          <a:xfrm>
            <a:off x="88900" y="109538"/>
            <a:ext cx="4411663" cy="366712"/>
          </a:xfrm>
          <a:prstGeom prst="rect">
            <a:avLst/>
          </a:prstGeom>
          <a:noFill/>
          <a:ln w="9525">
            <a:noFill/>
            <a:miter lim="800000"/>
            <a:headEnd/>
            <a:tailEnd/>
          </a:ln>
          <a:effectLst/>
        </p:spPr>
        <p:txBody>
          <a:bodyPr>
            <a:spAutoFit/>
          </a:bodyPr>
          <a:lstStyle/>
          <a:p>
            <a:pPr>
              <a:defRPr/>
            </a:pPr>
            <a:r>
              <a:rPr lang="zh-CN" altLang="en-US" i="1">
                <a:solidFill>
                  <a:srgbClr val="000066"/>
                </a:solidFill>
                <a:ea typeface="黑体" pitchFamily="2" charset="-122"/>
              </a:rPr>
              <a:t>因为专注所以专业  因为专业所以领先</a:t>
            </a:r>
          </a:p>
        </p:txBody>
      </p:sp>
      <p:sp>
        <p:nvSpPr>
          <p:cNvPr id="8" name="Text Box 10"/>
          <p:cNvSpPr txBox="1">
            <a:spLocks noChangeArrowheads="1"/>
          </p:cNvSpPr>
          <p:nvPr/>
        </p:nvSpPr>
        <p:spPr bwMode="auto">
          <a:xfrm>
            <a:off x="7019925" y="6376988"/>
            <a:ext cx="1735219" cy="307777"/>
          </a:xfrm>
          <a:prstGeom prst="rect">
            <a:avLst/>
          </a:prstGeom>
          <a:noFill/>
          <a:ln w="9525">
            <a:noFill/>
            <a:miter lim="800000"/>
            <a:headEnd/>
            <a:tailEnd/>
          </a:ln>
          <a:effectLst/>
        </p:spPr>
        <p:txBody>
          <a:bodyPr wrap="none">
            <a:spAutoFit/>
          </a:bodyPr>
          <a:lstStyle/>
          <a:p>
            <a:pPr>
              <a:defRPr/>
            </a:pPr>
            <a:r>
              <a:rPr lang="en-US" altLang="zh-CN" sz="1400" dirty="0" smtClean="0">
                <a:solidFill>
                  <a:schemeClr val="bg1"/>
                </a:solidFill>
                <a:latin typeface="Tahoma" pitchFamily="34" charset="0"/>
              </a:rPr>
              <a:t>www.jetsen.com.cn</a:t>
            </a:r>
            <a:endParaRPr lang="en-US" altLang="zh-CN" sz="1400" dirty="0">
              <a:solidFill>
                <a:schemeClr val="bg1"/>
              </a:solidFill>
              <a:latin typeface="Tahoma" pitchFamily="34" charset="0"/>
            </a:endParaRPr>
          </a:p>
        </p:txBody>
      </p:sp>
      <p:sp>
        <p:nvSpPr>
          <p:cNvPr id="3074" name="Rectangle 2"/>
          <p:cNvSpPr>
            <a:spLocks noGrp="1" noChangeArrowheads="1"/>
          </p:cNvSpPr>
          <p:nvPr>
            <p:ph type="ctrTitle"/>
          </p:nvPr>
        </p:nvSpPr>
        <p:spPr>
          <a:xfrm>
            <a:off x="539750" y="836613"/>
            <a:ext cx="7772400" cy="1470025"/>
          </a:xfrm>
          <a:effectLst>
            <a:outerShdw dist="35921" dir="2700000" algn="ctr" rotWithShape="0">
              <a:srgbClr val="C0C0C0"/>
            </a:outerShdw>
          </a:effectLst>
        </p:spPr>
        <p:txBody>
          <a:bodyPr/>
          <a:lstStyle>
            <a:lvl1pPr algn="l">
              <a:defRPr sz="3600">
                <a:solidFill>
                  <a:srgbClr val="003366"/>
                </a:solidFill>
                <a:effectLst>
                  <a:outerShdw blurRad="38100" dist="38100" dir="2700000" algn="tl">
                    <a:srgbClr val="C0C0C0"/>
                  </a:outerShdw>
                </a:effectLst>
              </a:defRPr>
            </a:lvl1pPr>
          </a:lstStyle>
          <a:p>
            <a:r>
              <a:rPr lang="zh-CN" altLang="en-US" smtClean="0"/>
              <a:t>单击此处编辑母版标题样式</a:t>
            </a:r>
            <a:endParaRPr lang="zh-CN" altLang="en-US"/>
          </a:p>
        </p:txBody>
      </p:sp>
      <p:sp>
        <p:nvSpPr>
          <p:cNvPr id="3075" name="Rectangle 3"/>
          <p:cNvSpPr>
            <a:spLocks noGrp="1" noChangeArrowheads="1"/>
          </p:cNvSpPr>
          <p:nvPr>
            <p:ph type="subTitle" idx="1"/>
          </p:nvPr>
        </p:nvSpPr>
        <p:spPr>
          <a:xfrm>
            <a:off x="539750" y="2352675"/>
            <a:ext cx="7777163" cy="719138"/>
          </a:xfrm>
          <a:effectLst>
            <a:outerShdw dist="35921" dir="2700000" algn="ctr" rotWithShape="0">
              <a:srgbClr val="C0C0C0"/>
            </a:outerShdw>
          </a:effectLst>
        </p:spPr>
        <p:txBody>
          <a:bodyPr/>
          <a:lstStyle>
            <a:lvl1pPr marL="0" indent="0">
              <a:buFont typeface="Wingdings" pitchFamily="2" charset="2"/>
              <a:buNone/>
              <a:defRPr sz="2800">
                <a:solidFill>
                  <a:srgbClr val="003366"/>
                </a:solidFill>
                <a:effectLst>
                  <a:outerShdw blurRad="38100" dist="38100" dir="2700000" algn="tl">
                    <a:srgbClr val="C0C0C0"/>
                  </a:outerShdw>
                </a:effectLst>
              </a:defRPr>
            </a:lvl1pPr>
          </a:lstStyle>
          <a:p>
            <a:r>
              <a:rPr lang="zh-CN" altLang="en-US" smtClean="0"/>
              <a:t>单击此处编辑母版副标题样式</a:t>
            </a:r>
            <a:endParaRPr lang="zh-CN" altLang="en-US"/>
          </a:p>
        </p:txBody>
      </p:sp>
      <p:sp>
        <p:nvSpPr>
          <p:cNvPr id="9" name="Rectangle 4"/>
          <p:cNvSpPr>
            <a:spLocks noGrp="1" noChangeArrowheads="1"/>
          </p:cNvSpPr>
          <p:nvPr>
            <p:ph type="dt" sz="half" idx="10"/>
          </p:nvPr>
        </p:nvSpPr>
        <p:spPr/>
        <p:txBody>
          <a:bodyPr/>
          <a:lstStyle>
            <a:lvl1pPr>
              <a:defRPr/>
            </a:lvl1pPr>
          </a:lstStyle>
          <a:p>
            <a:pPr>
              <a:defRPr/>
            </a:pPr>
            <a:endParaRPr lang="en-US" altLang="zh-CN"/>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a:p>
        </p:txBody>
      </p:sp>
      <p:sp>
        <p:nvSpPr>
          <p:cNvPr id="11" name="Rectangle 6"/>
          <p:cNvSpPr>
            <a:spLocks noGrp="1" noChangeArrowheads="1"/>
          </p:cNvSpPr>
          <p:nvPr>
            <p:ph type="sldNum" sz="quarter" idx="12"/>
          </p:nvPr>
        </p:nvSpPr>
        <p:spPr/>
        <p:txBody>
          <a:bodyPr/>
          <a:lstStyle>
            <a:lvl1pPr>
              <a:defRPr/>
            </a:lvl1pPr>
          </a:lstStyle>
          <a:p>
            <a:pPr>
              <a:defRPr/>
            </a:pPr>
            <a:fld id="{F5BCA040-47C4-45D7-9A35-6E79F8AADDC8}"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4216C6-95FC-47C6-89FD-A3B271C6DA8E}"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4450"/>
            <a:ext cx="2057400" cy="6119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4450"/>
            <a:ext cx="6019800" cy="6119813"/>
          </a:xfrm>
        </p:spPr>
        <p:txBody>
          <a:bodyPr vert="eaVe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84FE40-41B5-4FCD-9802-5FF66B430483}"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7A42A71-6B53-466A-AFF0-44AA4C3448C1}"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D198BE6-E830-476C-9EDA-8BCB02F078E3}"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68413"/>
            <a:ext cx="4038600" cy="489585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68413"/>
            <a:ext cx="4038600" cy="489585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19636E4-D7C6-427C-8553-CAD3C2F0BBA0}"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4107B793-40BC-4486-BDDA-2E09AF4F4DFB}"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BD06747-279D-41F1-B95F-1877DFDC55DB}"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7F0F641-0AB2-442D-8A78-27E68376499A}"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8E45B86-82D4-4C3F-A092-99E100D4EF6E}"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2F66875-0FF4-4E84-873D-DF5F0F9932A8}"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descr="图片1"/>
          <p:cNvPicPr>
            <a:picLocks noChangeAspect="1" noChangeArrowheads="1"/>
          </p:cNvPicPr>
          <p:nvPr/>
        </p:nvPicPr>
        <p:blipFill>
          <a:blip r:embed="rId13"/>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457200" y="44450"/>
            <a:ext cx="8229600" cy="8556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457200" y="1268413"/>
            <a:ext cx="8229600" cy="4895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Calibri" pitchFamily="34" charset="0"/>
                <a:ea typeface="+mn-ea"/>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Calibri" pitchFamily="34" charset="0"/>
                <a:ea typeface="+mn-ea"/>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itchFamily="34" charset="0"/>
                <a:ea typeface="+mn-ea"/>
              </a:defRPr>
            </a:lvl1pPr>
          </a:lstStyle>
          <a:p>
            <a:pPr>
              <a:defRPr/>
            </a:pPr>
            <a:fld id="{235C0737-3C06-444B-AAA8-50299DB0823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rtl="0" eaLnBrk="0" fontAlgn="base" hangingPunct="0">
        <a:spcBef>
          <a:spcPct val="0"/>
        </a:spcBef>
        <a:spcAft>
          <a:spcPct val="0"/>
        </a:spcAft>
        <a:defRPr sz="3200">
          <a:solidFill>
            <a:schemeClr val="bg1"/>
          </a:solidFill>
          <a:latin typeface="Calibri" pitchFamily="34" charset="0"/>
          <a:ea typeface="+mn-ea"/>
          <a:cs typeface="+mj-cs"/>
        </a:defRPr>
      </a:lvl1pPr>
      <a:lvl2pPr algn="ctr" rtl="0" eaLnBrk="0" fontAlgn="base" hangingPunct="0">
        <a:spcBef>
          <a:spcPct val="0"/>
        </a:spcBef>
        <a:spcAft>
          <a:spcPct val="0"/>
        </a:spcAft>
        <a:defRPr sz="3200">
          <a:solidFill>
            <a:schemeClr val="bg1"/>
          </a:solidFill>
          <a:latin typeface="Calibri" pitchFamily="34" charset="0"/>
          <a:ea typeface="黑体" pitchFamily="2" charset="-122"/>
        </a:defRPr>
      </a:lvl2pPr>
      <a:lvl3pPr algn="ctr" rtl="0" eaLnBrk="0" fontAlgn="base" hangingPunct="0">
        <a:spcBef>
          <a:spcPct val="0"/>
        </a:spcBef>
        <a:spcAft>
          <a:spcPct val="0"/>
        </a:spcAft>
        <a:defRPr sz="3200">
          <a:solidFill>
            <a:schemeClr val="bg1"/>
          </a:solidFill>
          <a:latin typeface="Calibri" pitchFamily="34" charset="0"/>
          <a:ea typeface="黑体" pitchFamily="2" charset="-122"/>
        </a:defRPr>
      </a:lvl3pPr>
      <a:lvl4pPr algn="ctr" rtl="0" eaLnBrk="0" fontAlgn="base" hangingPunct="0">
        <a:spcBef>
          <a:spcPct val="0"/>
        </a:spcBef>
        <a:spcAft>
          <a:spcPct val="0"/>
        </a:spcAft>
        <a:defRPr sz="3200">
          <a:solidFill>
            <a:schemeClr val="bg1"/>
          </a:solidFill>
          <a:latin typeface="Calibri" pitchFamily="34" charset="0"/>
          <a:ea typeface="黑体" pitchFamily="2" charset="-122"/>
        </a:defRPr>
      </a:lvl4pPr>
      <a:lvl5pPr algn="ctr" rtl="0" eaLnBrk="0" fontAlgn="base" hangingPunct="0">
        <a:spcBef>
          <a:spcPct val="0"/>
        </a:spcBef>
        <a:spcAft>
          <a:spcPct val="0"/>
        </a:spcAft>
        <a:defRPr sz="3200">
          <a:solidFill>
            <a:schemeClr val="bg1"/>
          </a:solidFill>
          <a:latin typeface="Calibri" pitchFamily="34" charset="0"/>
          <a:ea typeface="黑体" pitchFamily="2" charset="-122"/>
        </a:defRPr>
      </a:lvl5pPr>
      <a:lvl6pPr marL="457200" algn="ctr" rtl="0" eaLnBrk="1" fontAlgn="base" hangingPunct="1">
        <a:spcBef>
          <a:spcPct val="0"/>
        </a:spcBef>
        <a:spcAft>
          <a:spcPct val="0"/>
        </a:spcAft>
        <a:defRPr sz="3200">
          <a:solidFill>
            <a:schemeClr val="bg1"/>
          </a:solidFill>
          <a:latin typeface="Tahoma" pitchFamily="34" charset="0"/>
          <a:ea typeface="黑体" pitchFamily="2" charset="-122"/>
        </a:defRPr>
      </a:lvl6pPr>
      <a:lvl7pPr marL="914400" algn="ctr" rtl="0" eaLnBrk="1" fontAlgn="base" hangingPunct="1">
        <a:spcBef>
          <a:spcPct val="0"/>
        </a:spcBef>
        <a:spcAft>
          <a:spcPct val="0"/>
        </a:spcAft>
        <a:defRPr sz="3200">
          <a:solidFill>
            <a:schemeClr val="bg1"/>
          </a:solidFill>
          <a:latin typeface="Tahoma" pitchFamily="34" charset="0"/>
          <a:ea typeface="黑体" pitchFamily="2" charset="-122"/>
        </a:defRPr>
      </a:lvl7pPr>
      <a:lvl8pPr marL="1371600" algn="ctr" rtl="0" eaLnBrk="1" fontAlgn="base" hangingPunct="1">
        <a:spcBef>
          <a:spcPct val="0"/>
        </a:spcBef>
        <a:spcAft>
          <a:spcPct val="0"/>
        </a:spcAft>
        <a:defRPr sz="3200">
          <a:solidFill>
            <a:schemeClr val="bg1"/>
          </a:solidFill>
          <a:latin typeface="Tahoma" pitchFamily="34" charset="0"/>
          <a:ea typeface="黑体" pitchFamily="2" charset="-122"/>
        </a:defRPr>
      </a:lvl8pPr>
      <a:lvl9pPr marL="1828800" algn="ctr" rtl="0" eaLnBrk="1" fontAlgn="base" hangingPunct="1">
        <a:spcBef>
          <a:spcPct val="0"/>
        </a:spcBef>
        <a:spcAft>
          <a:spcPct val="0"/>
        </a:spcAft>
        <a:defRPr sz="3200">
          <a:solidFill>
            <a:schemeClr val="bg1"/>
          </a:solidFill>
          <a:latin typeface="Tahoma" pitchFamily="34" charset="0"/>
          <a:ea typeface="黑体" pitchFamily="2" charset="-122"/>
        </a:defRPr>
      </a:lvl9pPr>
    </p:titleStyle>
    <p:bodyStyle>
      <a:lvl1pPr marL="342900" indent="-342900" algn="l" rtl="0" eaLnBrk="0" fontAlgn="base" hangingPunct="0">
        <a:spcBef>
          <a:spcPct val="20000"/>
        </a:spcBef>
        <a:spcAft>
          <a:spcPct val="0"/>
        </a:spcAft>
        <a:buClr>
          <a:srgbClr val="0066CC"/>
        </a:buClr>
        <a:buSzPct val="80000"/>
        <a:buFont typeface="Wingdings" pitchFamily="2" charset="2"/>
        <a:buChar char="u"/>
        <a:defRPr sz="3200">
          <a:solidFill>
            <a:srgbClr val="000066"/>
          </a:solidFill>
          <a:latin typeface="Calibri" pitchFamily="34" charset="0"/>
          <a:ea typeface="+mn-ea"/>
          <a:cs typeface="+mn-cs"/>
        </a:defRPr>
      </a:lvl1pPr>
      <a:lvl2pPr marL="742950" indent="-285750" algn="l" rtl="0" eaLnBrk="0" fontAlgn="base" hangingPunct="0">
        <a:spcBef>
          <a:spcPct val="20000"/>
        </a:spcBef>
        <a:spcAft>
          <a:spcPct val="0"/>
        </a:spcAft>
        <a:buClr>
          <a:srgbClr val="0066CC"/>
        </a:buClr>
        <a:buSzPct val="80000"/>
        <a:buFont typeface="Wingdings" pitchFamily="2" charset="2"/>
        <a:buChar char="u"/>
        <a:defRPr sz="2800">
          <a:solidFill>
            <a:srgbClr val="000066"/>
          </a:solidFill>
          <a:latin typeface="Calibri" pitchFamily="34" charset="0"/>
          <a:ea typeface="+mn-ea"/>
        </a:defRPr>
      </a:lvl2pPr>
      <a:lvl3pPr marL="1143000" indent="-228600" algn="l" rtl="0" eaLnBrk="0" fontAlgn="base" hangingPunct="0">
        <a:spcBef>
          <a:spcPct val="20000"/>
        </a:spcBef>
        <a:spcAft>
          <a:spcPct val="0"/>
        </a:spcAft>
        <a:buClr>
          <a:srgbClr val="0066CC"/>
        </a:buClr>
        <a:buSzPct val="80000"/>
        <a:buFont typeface="Wingdings" pitchFamily="2" charset="2"/>
        <a:buChar char="u"/>
        <a:defRPr sz="2400">
          <a:solidFill>
            <a:srgbClr val="000066"/>
          </a:solidFill>
          <a:latin typeface="Calibri" pitchFamily="34" charset="0"/>
          <a:ea typeface="+mn-ea"/>
        </a:defRPr>
      </a:lvl3pPr>
      <a:lvl4pPr marL="1600200" indent="-228600" algn="l" rtl="0" eaLnBrk="0" fontAlgn="base" hangingPunct="0">
        <a:spcBef>
          <a:spcPct val="20000"/>
        </a:spcBef>
        <a:spcAft>
          <a:spcPct val="0"/>
        </a:spcAft>
        <a:buClr>
          <a:srgbClr val="0066CC"/>
        </a:buClr>
        <a:buSzPct val="80000"/>
        <a:buFont typeface="Wingdings" pitchFamily="2" charset="2"/>
        <a:buChar char="u"/>
        <a:defRPr sz="2000">
          <a:solidFill>
            <a:srgbClr val="000066"/>
          </a:solidFill>
          <a:latin typeface="Calibri" pitchFamily="34" charset="0"/>
          <a:ea typeface="+mn-ea"/>
        </a:defRPr>
      </a:lvl4pPr>
      <a:lvl5pPr marL="2057400" indent="-228600" algn="l" rtl="0" eaLnBrk="0" fontAlgn="base" hangingPunct="0">
        <a:spcBef>
          <a:spcPct val="20000"/>
        </a:spcBef>
        <a:spcAft>
          <a:spcPct val="0"/>
        </a:spcAft>
        <a:buClr>
          <a:srgbClr val="0066CC"/>
        </a:buClr>
        <a:buSzPct val="80000"/>
        <a:buFont typeface="Wingdings" pitchFamily="2" charset="2"/>
        <a:buChar char="u"/>
        <a:defRPr sz="2000">
          <a:solidFill>
            <a:srgbClr val="000066"/>
          </a:solidFill>
          <a:latin typeface="Calibri" pitchFamily="34" charset="0"/>
          <a:ea typeface="+mn-ea"/>
        </a:defRPr>
      </a:lvl5pPr>
      <a:lvl6pPr marL="2514600" indent="-228600" algn="l" rtl="0" eaLnBrk="1" fontAlgn="base" hangingPunct="1">
        <a:spcBef>
          <a:spcPct val="20000"/>
        </a:spcBef>
        <a:spcAft>
          <a:spcPct val="0"/>
        </a:spcAft>
        <a:buClr>
          <a:srgbClr val="0066CC"/>
        </a:buClr>
        <a:buFont typeface="Wingdings" pitchFamily="2" charset="2"/>
        <a:buChar char="ü"/>
        <a:defRPr>
          <a:solidFill>
            <a:srgbClr val="000066"/>
          </a:solidFill>
          <a:latin typeface="+mn-lt"/>
          <a:ea typeface="+mn-ea"/>
        </a:defRPr>
      </a:lvl6pPr>
      <a:lvl7pPr marL="2971800" indent="-228600" algn="l" rtl="0" eaLnBrk="1" fontAlgn="base" hangingPunct="1">
        <a:spcBef>
          <a:spcPct val="20000"/>
        </a:spcBef>
        <a:spcAft>
          <a:spcPct val="0"/>
        </a:spcAft>
        <a:buClr>
          <a:srgbClr val="0066CC"/>
        </a:buClr>
        <a:buFont typeface="Wingdings" pitchFamily="2" charset="2"/>
        <a:buChar char="ü"/>
        <a:defRPr>
          <a:solidFill>
            <a:srgbClr val="000066"/>
          </a:solidFill>
          <a:latin typeface="+mn-lt"/>
          <a:ea typeface="+mn-ea"/>
        </a:defRPr>
      </a:lvl7pPr>
      <a:lvl8pPr marL="3429000" indent="-228600" algn="l" rtl="0" eaLnBrk="1" fontAlgn="base" hangingPunct="1">
        <a:spcBef>
          <a:spcPct val="20000"/>
        </a:spcBef>
        <a:spcAft>
          <a:spcPct val="0"/>
        </a:spcAft>
        <a:buClr>
          <a:srgbClr val="0066CC"/>
        </a:buClr>
        <a:buFont typeface="Wingdings" pitchFamily="2" charset="2"/>
        <a:buChar char="ü"/>
        <a:defRPr>
          <a:solidFill>
            <a:srgbClr val="000066"/>
          </a:solidFill>
          <a:latin typeface="+mn-lt"/>
          <a:ea typeface="+mn-ea"/>
        </a:defRPr>
      </a:lvl8pPr>
      <a:lvl9pPr marL="3886200" indent="-228600" algn="l" rtl="0" eaLnBrk="1" fontAlgn="base" hangingPunct="1">
        <a:spcBef>
          <a:spcPct val="20000"/>
        </a:spcBef>
        <a:spcAft>
          <a:spcPct val="0"/>
        </a:spcAft>
        <a:buClr>
          <a:srgbClr val="0066CC"/>
        </a:buClr>
        <a:buFont typeface="Wingdings" pitchFamily="2" charset="2"/>
        <a:buChar char="ü"/>
        <a:defRPr>
          <a:solidFill>
            <a:srgbClr val="00006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4.jpeg"/><Relationship Id="rId18" Type="http://schemas.openxmlformats.org/officeDocument/2006/relationships/image" Target="../media/image39.png"/><Relationship Id="rId3" Type="http://schemas.openxmlformats.org/officeDocument/2006/relationships/image" Target="../media/image26.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1.png"/><Relationship Id="rId24" Type="http://schemas.openxmlformats.org/officeDocument/2006/relationships/image" Target="../media/image45.png"/><Relationship Id="rId5" Type="http://schemas.openxmlformats.org/officeDocument/2006/relationships/image" Target="../media/image28.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10.xml"/><Relationship Id="rId7" Type="http://schemas.openxmlformats.org/officeDocument/2006/relationships/image" Target="../media/image51.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50.wmf"/><Relationship Id="rId4" Type="http://schemas.openxmlformats.org/officeDocument/2006/relationships/oleObject" Target="../embeddings/oleObject4.bin"/><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wmf"/><Relationship Id="rId1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wmf"/><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2.bin"/><Relationship Id="rId7" Type="http://schemas.openxmlformats.org/officeDocument/2006/relationships/oleObject" Target="../embeddings/Microsoft_Visio_2003-2010___2.vsd"/><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3.emf"/><Relationship Id="rId4" Type="http://schemas.openxmlformats.org/officeDocument/2006/relationships/oleObject" Target="../embeddings/Microsoft_Visio_2003-2010___1.vsd"/></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noGrp="1" noChangeArrowheads="1"/>
          </p:cNvSpPr>
          <p:nvPr>
            <p:ph type="ctrTitle"/>
          </p:nvPr>
        </p:nvSpPr>
        <p:spPr/>
        <p:txBody>
          <a:bodyPr/>
          <a:lstStyle/>
          <a:p>
            <a:pPr eaLnBrk="1" hangingPunct="1">
              <a:defRPr/>
            </a:pPr>
            <a:r>
              <a:rPr lang="zh-CN" altLang="en-US" dirty="0" smtClean="0"/>
              <a:t>捷成统一监控管理平台介绍</a:t>
            </a:r>
            <a:endParaRPr lang="zh-CN" altLang="zh-CN" dirty="0" smtClean="0"/>
          </a:p>
        </p:txBody>
      </p:sp>
      <p:sp>
        <p:nvSpPr>
          <p:cNvPr id="2054" name="Rectangle 6"/>
          <p:cNvSpPr>
            <a:spLocks noGrp="1" noChangeArrowheads="1"/>
          </p:cNvSpPr>
          <p:nvPr>
            <p:ph type="subTitle" idx="1"/>
          </p:nvPr>
        </p:nvSpPr>
        <p:spPr/>
        <p:txBody>
          <a:bodyPr/>
          <a:lstStyle/>
          <a:p>
            <a:pPr algn="just" eaLnBrk="1" hangingPunct="1">
              <a:lnSpc>
                <a:spcPct val="90000"/>
              </a:lnSpc>
              <a:defRPr/>
            </a:pPr>
            <a:r>
              <a:rPr lang="zh-CN" altLang="en-US" sz="2000" dirty="0" smtClean="0">
                <a:latin typeface="华文细黑" pitchFamily="2" charset="-122"/>
                <a:ea typeface="华文细黑" pitchFamily="2" charset="-122"/>
              </a:rPr>
              <a:t>捷成世纪科技股份有限公司</a:t>
            </a:r>
          </a:p>
          <a:p>
            <a:pPr eaLnBrk="1" hangingPunct="1">
              <a:lnSpc>
                <a:spcPct val="90000"/>
              </a:lnSpc>
              <a:defRPr/>
            </a:pPr>
            <a:fld id="{D7858940-CB74-47CA-88E6-E0038EF435E7}" type="datetime2">
              <a:rPr lang="zh-CN" altLang="en-US" sz="2000" smtClean="0">
                <a:latin typeface="华文细黑" pitchFamily="2" charset="-122"/>
                <a:ea typeface="华文细黑" pitchFamily="2" charset="-122"/>
              </a:rPr>
              <a:pPr eaLnBrk="1" hangingPunct="1">
                <a:lnSpc>
                  <a:spcPct val="90000"/>
                </a:lnSpc>
                <a:defRPr/>
              </a:pPr>
              <a:t>2015年11月23日</a:t>
            </a:fld>
            <a:endParaRPr lang="zh-CN" altLang="en-US" sz="2000" dirty="0" smtClean="0">
              <a:latin typeface="华文细黑" pitchFamily="2" charset="-122"/>
              <a:ea typeface="华文细黑"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2" descr="case_study.jpg"/>
          <p:cNvPicPr>
            <a:picLocks noChangeAspect="1"/>
          </p:cNvPicPr>
          <p:nvPr/>
        </p:nvPicPr>
        <p:blipFill>
          <a:blip r:embed="rId2"/>
          <a:srcRect/>
          <a:stretch>
            <a:fillRect/>
          </a:stretch>
        </p:blipFill>
        <p:spPr bwMode="auto">
          <a:xfrm>
            <a:off x="4171950" y="3476625"/>
            <a:ext cx="4972050" cy="3381375"/>
          </a:xfrm>
          <a:prstGeom prst="rect">
            <a:avLst/>
          </a:prstGeom>
          <a:noFill/>
          <a:ln w="9525">
            <a:noFill/>
            <a:miter lim="800000"/>
            <a:headEnd/>
            <a:tailEnd/>
          </a:ln>
        </p:spPr>
      </p:pic>
      <p:sp>
        <p:nvSpPr>
          <p:cNvPr id="6" name="Rectangle 28"/>
          <p:cNvSpPr>
            <a:spLocks noChangeArrowheads="1"/>
          </p:cNvSpPr>
          <p:nvPr/>
        </p:nvSpPr>
        <p:spPr bwMode="gray">
          <a:xfrm>
            <a:off x="1331913" y="1295400"/>
            <a:ext cx="6954837" cy="2419350"/>
          </a:xfrm>
          <a:prstGeom prst="rect">
            <a:avLst/>
          </a:prstGeom>
          <a:solidFill>
            <a:srgbClr val="FFFFFF"/>
          </a:solidFill>
          <a:ln w="9525">
            <a:solidFill>
              <a:srgbClr val="FFFFFF"/>
            </a:solidFill>
            <a:miter lim="800000"/>
            <a:headEnd/>
            <a:tailEnd/>
          </a:ln>
          <a:effectLst>
            <a:outerShdw dist="107763" dir="2700000" algn="ctr" rotWithShape="0">
              <a:srgbClr val="7C92B6">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latin typeface="Calibri" pitchFamily="34" charset="0"/>
              <a:ea typeface="+mn-ea"/>
            </a:endParaRPr>
          </a:p>
        </p:txBody>
      </p:sp>
      <p:sp>
        <p:nvSpPr>
          <p:cNvPr id="7" name="Rectangle 30"/>
          <p:cNvSpPr>
            <a:spLocks noChangeArrowheads="1"/>
          </p:cNvSpPr>
          <p:nvPr/>
        </p:nvSpPr>
        <p:spPr bwMode="gray">
          <a:xfrm>
            <a:off x="1331913" y="1628775"/>
            <a:ext cx="6954837" cy="2085975"/>
          </a:xfrm>
          <a:prstGeom prst="rect">
            <a:avLst/>
          </a:prstGeom>
          <a:gradFill rotWithShape="1">
            <a:gsLst>
              <a:gs pos="0">
                <a:schemeClr val="accent2">
                  <a:lumMod val="40000"/>
                  <a:lumOff val="60000"/>
                </a:schemeClr>
              </a:gs>
              <a:gs pos="100000">
                <a:schemeClr val="accent2">
                  <a:lumMod val="60000"/>
                  <a:lumOff val="40000"/>
                </a:schemeClr>
              </a:gs>
            </a:gsLst>
            <a:lin ang="2700000" scaled="1"/>
          </a:gradFill>
          <a:ln w="9525">
            <a:noFill/>
            <a:miter lim="800000"/>
            <a:headEnd/>
            <a:tailEnd/>
          </a:ln>
          <a:effectLst/>
        </p:spPr>
        <p:txBody>
          <a:bodyPr wrap="none" anchor="ctr"/>
          <a:lstStyle/>
          <a:p>
            <a:pPr algn="ctr">
              <a:defRPr/>
            </a:pPr>
            <a:r>
              <a:rPr lang="zh-CN" altLang="en-US" sz="3200" b="1" dirty="0" smtClean="0">
                <a:solidFill>
                  <a:srgbClr val="000000"/>
                </a:solidFill>
                <a:latin typeface="Calibri" pitchFamily="34" charset="0"/>
                <a:ea typeface="黑体" pitchFamily="2" charset="-122"/>
              </a:rPr>
              <a:t>捷成设备监控产品功能</a:t>
            </a:r>
            <a:r>
              <a:rPr lang="zh-CN" altLang="en-US" sz="3200" b="1" dirty="0">
                <a:solidFill>
                  <a:srgbClr val="000000"/>
                </a:solidFill>
                <a:latin typeface="Calibri" pitchFamily="34" charset="0"/>
                <a:ea typeface="黑体" pitchFamily="2" charset="-122"/>
              </a:rPr>
              <a:t>介绍</a:t>
            </a:r>
          </a:p>
        </p:txBody>
      </p:sp>
      <p:sp>
        <p:nvSpPr>
          <p:cNvPr id="8" name="Rectangle 29"/>
          <p:cNvSpPr>
            <a:spLocks noChangeArrowheads="1"/>
          </p:cNvSpPr>
          <p:nvPr/>
        </p:nvSpPr>
        <p:spPr bwMode="gray">
          <a:xfrm>
            <a:off x="1331913" y="1285875"/>
            <a:ext cx="6954837" cy="366713"/>
          </a:xfrm>
          <a:prstGeom prst="rect">
            <a:avLst/>
          </a:prstGeom>
          <a:solidFill>
            <a:schemeClr val="accent6">
              <a:lumMod val="60000"/>
              <a:lumOff val="40000"/>
            </a:schemeClr>
          </a:solidFill>
          <a:ln w="9525">
            <a:noFill/>
            <a:miter lim="800000"/>
            <a:headEnd/>
            <a:tailEnd/>
          </a:ln>
          <a:effectLst/>
        </p:spPr>
        <p:txBody>
          <a:bodyPr wrap="none" anchor="ctr"/>
          <a:lstStyle/>
          <a:p>
            <a:pPr algn="ctr">
              <a:defRPr/>
            </a:pPr>
            <a:r>
              <a:rPr lang="zh-CN" altLang="en-US" sz="2400" dirty="0" smtClean="0">
                <a:solidFill>
                  <a:schemeClr val="bg1"/>
                </a:solidFill>
                <a:latin typeface="Calibri" pitchFamily="34" charset="0"/>
                <a:ea typeface="黑体" pitchFamily="2" charset="-122"/>
              </a:rPr>
              <a:t>捷成统一监测平台解决方案</a:t>
            </a:r>
            <a:endParaRPr lang="zh-CN" altLang="en-US" sz="2400" dirty="0">
              <a:solidFill>
                <a:schemeClr val="bg1"/>
              </a:solidFill>
              <a:latin typeface="Calibri" pitchFamily="34" charset="0"/>
              <a:ea typeface="黑体"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pPr eaLnBrk="1" hangingPunct="1"/>
            <a:r>
              <a:rPr lang="zh-CN" altLang="en-US" dirty="0" smtClean="0"/>
              <a:t>设备监控管理对象及关键技术</a:t>
            </a:r>
          </a:p>
        </p:txBody>
      </p:sp>
      <p:sp>
        <p:nvSpPr>
          <p:cNvPr id="4" name="内容占位符 2"/>
          <p:cNvSpPr txBox="1">
            <a:spLocks/>
          </p:cNvSpPr>
          <p:nvPr/>
        </p:nvSpPr>
        <p:spPr>
          <a:xfrm>
            <a:off x="4643438" y="5229225"/>
            <a:ext cx="3816350" cy="1079500"/>
          </a:xfrm>
          <a:prstGeom prst="rect">
            <a:avLst/>
          </a:prstGeom>
          <a:gradFill>
            <a:gsLst>
              <a:gs pos="0">
                <a:schemeClr val="bg1"/>
              </a:gs>
              <a:gs pos="50000">
                <a:schemeClr val="bg1">
                  <a:lumMod val="85000"/>
                </a:schemeClr>
              </a:gs>
              <a:gs pos="100000">
                <a:schemeClr val="bg1"/>
              </a:gs>
            </a:gsLst>
            <a:lin ang="5400000" scaled="0"/>
          </a:gradFill>
        </p:spPr>
        <p:txBody>
          <a:bodyPr>
            <a:normAutofit/>
          </a:bodyPr>
          <a:lstStyle/>
          <a:p>
            <a:pPr marL="1074738" indent="-442913" fontAlgn="auto">
              <a:spcBef>
                <a:spcPct val="20000"/>
              </a:spcBef>
              <a:spcAft>
                <a:spcPts val="0"/>
              </a:spcAft>
              <a:buFont typeface="Wingdings" pitchFamily="2" charset="2"/>
              <a:buChar char="p"/>
              <a:defRPr/>
            </a:pPr>
            <a:r>
              <a:rPr lang="zh-CN" altLang="en-US" sz="1600" b="1" dirty="0">
                <a:solidFill>
                  <a:schemeClr val="accent2">
                    <a:lumMod val="75000"/>
                  </a:schemeClr>
                </a:solidFill>
                <a:latin typeface="+mn-lt"/>
                <a:ea typeface="+mn-ea"/>
              </a:rPr>
              <a:t>实现支持多采集方法</a:t>
            </a:r>
            <a:endParaRPr lang="en-US" altLang="zh-CN" sz="1600" b="1" dirty="0">
              <a:solidFill>
                <a:schemeClr val="accent2">
                  <a:lumMod val="75000"/>
                </a:schemeClr>
              </a:solidFill>
              <a:latin typeface="+mn-lt"/>
              <a:ea typeface="+mn-ea"/>
            </a:endParaRPr>
          </a:p>
          <a:p>
            <a:pPr marL="1074738" indent="-442913">
              <a:spcBef>
                <a:spcPct val="20000"/>
              </a:spcBef>
              <a:buFont typeface="Wingdings" pitchFamily="2" charset="2"/>
              <a:buChar char="p"/>
              <a:defRPr/>
            </a:pPr>
            <a:r>
              <a:rPr lang="zh-CN" altLang="en-US" sz="1600" b="1" dirty="0">
                <a:solidFill>
                  <a:schemeClr val="accent2">
                    <a:lumMod val="50000"/>
                  </a:schemeClr>
                </a:solidFill>
              </a:rPr>
              <a:t>实现数据定义转换</a:t>
            </a:r>
            <a:endParaRPr lang="en-US" altLang="zh-CN" sz="1600" b="1" dirty="0">
              <a:solidFill>
                <a:schemeClr val="accent2">
                  <a:lumMod val="50000"/>
                </a:schemeClr>
              </a:solidFill>
            </a:endParaRPr>
          </a:p>
          <a:p>
            <a:pPr marL="1074738" indent="-442913">
              <a:spcBef>
                <a:spcPct val="20000"/>
              </a:spcBef>
              <a:buFont typeface="Wingdings" pitchFamily="2" charset="2"/>
              <a:buChar char="p"/>
              <a:defRPr/>
            </a:pPr>
            <a:r>
              <a:rPr lang="zh-CN" altLang="en-US" sz="1600" b="1" dirty="0">
                <a:solidFill>
                  <a:srgbClr val="441F18"/>
                </a:solidFill>
              </a:rPr>
              <a:t>实现数据格式标准化转换</a:t>
            </a:r>
          </a:p>
        </p:txBody>
      </p:sp>
      <p:pic>
        <p:nvPicPr>
          <p:cNvPr id="37892" name="Picture 8" descr="C:\Users\Louch\Desktop\f.png"/>
          <p:cNvPicPr>
            <a:picLocks noChangeAspect="1" noChangeArrowheads="1"/>
          </p:cNvPicPr>
          <p:nvPr/>
        </p:nvPicPr>
        <p:blipFill>
          <a:blip r:embed="rId3"/>
          <a:srcRect/>
          <a:stretch>
            <a:fillRect/>
          </a:stretch>
        </p:blipFill>
        <p:spPr bwMode="auto">
          <a:xfrm>
            <a:off x="539750" y="3429000"/>
            <a:ext cx="514350" cy="623888"/>
          </a:xfrm>
          <a:prstGeom prst="rect">
            <a:avLst/>
          </a:prstGeom>
          <a:noFill/>
          <a:ln w="9525">
            <a:noFill/>
            <a:miter lim="800000"/>
            <a:headEnd/>
            <a:tailEnd/>
          </a:ln>
        </p:spPr>
      </p:pic>
      <p:pic>
        <p:nvPicPr>
          <p:cNvPr id="37893" name="Picture 9" descr="C:\Users\Louch\Desktop\c.png"/>
          <p:cNvPicPr>
            <a:picLocks noChangeAspect="1" noChangeArrowheads="1"/>
          </p:cNvPicPr>
          <p:nvPr/>
        </p:nvPicPr>
        <p:blipFill>
          <a:blip r:embed="rId4"/>
          <a:srcRect/>
          <a:stretch>
            <a:fillRect/>
          </a:stretch>
        </p:blipFill>
        <p:spPr bwMode="auto">
          <a:xfrm>
            <a:off x="539750" y="1844675"/>
            <a:ext cx="576263" cy="522288"/>
          </a:xfrm>
          <a:prstGeom prst="rect">
            <a:avLst/>
          </a:prstGeom>
          <a:noFill/>
          <a:ln w="9525">
            <a:noFill/>
            <a:miter lim="800000"/>
            <a:headEnd/>
            <a:tailEnd/>
          </a:ln>
        </p:spPr>
      </p:pic>
      <p:pic>
        <p:nvPicPr>
          <p:cNvPr id="37894" name="Picture 12" descr="C:\Users\Louch\Desktop\cc.png"/>
          <p:cNvPicPr>
            <a:picLocks noChangeAspect="1" noChangeArrowheads="1"/>
          </p:cNvPicPr>
          <p:nvPr/>
        </p:nvPicPr>
        <p:blipFill>
          <a:blip r:embed="rId5"/>
          <a:srcRect/>
          <a:stretch>
            <a:fillRect/>
          </a:stretch>
        </p:blipFill>
        <p:spPr bwMode="auto">
          <a:xfrm>
            <a:off x="2627313" y="1844675"/>
            <a:ext cx="938212" cy="503238"/>
          </a:xfrm>
          <a:prstGeom prst="rect">
            <a:avLst/>
          </a:prstGeom>
          <a:noFill/>
          <a:ln w="9525">
            <a:noFill/>
            <a:miter lim="800000"/>
            <a:headEnd/>
            <a:tailEnd/>
          </a:ln>
        </p:spPr>
      </p:pic>
      <p:pic>
        <p:nvPicPr>
          <p:cNvPr id="37895" name="图片 57" descr="db2.png"/>
          <p:cNvPicPr>
            <a:picLocks noChangeAspect="1"/>
          </p:cNvPicPr>
          <p:nvPr/>
        </p:nvPicPr>
        <p:blipFill>
          <a:blip r:embed="rId6"/>
          <a:srcRect/>
          <a:stretch>
            <a:fillRect/>
          </a:stretch>
        </p:blipFill>
        <p:spPr bwMode="auto">
          <a:xfrm>
            <a:off x="4902200" y="1844675"/>
            <a:ext cx="574675" cy="215900"/>
          </a:xfrm>
          <a:prstGeom prst="rect">
            <a:avLst/>
          </a:prstGeom>
          <a:noFill/>
          <a:ln w="9525">
            <a:noFill/>
            <a:miter lim="800000"/>
            <a:headEnd/>
            <a:tailEnd/>
          </a:ln>
        </p:spPr>
      </p:pic>
      <p:pic>
        <p:nvPicPr>
          <p:cNvPr id="37896" name="图片 58" descr="msSqlServer.png"/>
          <p:cNvPicPr>
            <a:picLocks noChangeAspect="1"/>
          </p:cNvPicPr>
          <p:nvPr/>
        </p:nvPicPr>
        <p:blipFill>
          <a:blip r:embed="rId7"/>
          <a:srcRect/>
          <a:stretch>
            <a:fillRect/>
          </a:stretch>
        </p:blipFill>
        <p:spPr bwMode="auto">
          <a:xfrm>
            <a:off x="4325938" y="2132013"/>
            <a:ext cx="503237" cy="193675"/>
          </a:xfrm>
          <a:prstGeom prst="rect">
            <a:avLst/>
          </a:prstGeom>
          <a:noFill/>
          <a:ln w="9525">
            <a:noFill/>
            <a:miter lim="800000"/>
            <a:headEnd/>
            <a:tailEnd/>
          </a:ln>
        </p:spPr>
      </p:pic>
      <p:pic>
        <p:nvPicPr>
          <p:cNvPr id="37897" name="图片 59" descr="oracle-red1.png"/>
          <p:cNvPicPr>
            <a:picLocks noChangeAspect="1"/>
          </p:cNvPicPr>
          <p:nvPr/>
        </p:nvPicPr>
        <p:blipFill>
          <a:blip r:embed="rId8"/>
          <a:srcRect/>
          <a:stretch>
            <a:fillRect/>
          </a:stretch>
        </p:blipFill>
        <p:spPr bwMode="auto">
          <a:xfrm>
            <a:off x="4325938" y="1844675"/>
            <a:ext cx="431800" cy="215900"/>
          </a:xfrm>
          <a:prstGeom prst="rect">
            <a:avLst/>
          </a:prstGeom>
          <a:noFill/>
          <a:ln w="9525">
            <a:noFill/>
            <a:miter lim="800000"/>
            <a:headEnd/>
            <a:tailEnd/>
          </a:ln>
        </p:spPr>
      </p:pic>
      <p:pic>
        <p:nvPicPr>
          <p:cNvPr id="37898" name="图片 60" descr="Sybase.png"/>
          <p:cNvPicPr>
            <a:picLocks noChangeAspect="1"/>
          </p:cNvPicPr>
          <p:nvPr/>
        </p:nvPicPr>
        <p:blipFill>
          <a:blip r:embed="rId9"/>
          <a:srcRect/>
          <a:stretch>
            <a:fillRect/>
          </a:stretch>
        </p:blipFill>
        <p:spPr bwMode="auto">
          <a:xfrm>
            <a:off x="4902200" y="2144713"/>
            <a:ext cx="582613" cy="163512"/>
          </a:xfrm>
          <a:prstGeom prst="rect">
            <a:avLst/>
          </a:prstGeom>
          <a:noFill/>
          <a:ln w="9525">
            <a:noFill/>
            <a:miter lim="800000"/>
            <a:headEnd/>
            <a:tailEnd/>
          </a:ln>
        </p:spPr>
      </p:pic>
      <p:pic>
        <p:nvPicPr>
          <p:cNvPr id="37899" name="Picture 3"/>
          <p:cNvPicPr>
            <a:picLocks noChangeAspect="1" noChangeArrowheads="1"/>
          </p:cNvPicPr>
          <p:nvPr/>
        </p:nvPicPr>
        <p:blipFill>
          <a:blip r:embed="rId10"/>
          <a:srcRect/>
          <a:stretch>
            <a:fillRect/>
          </a:stretch>
        </p:blipFill>
        <p:spPr bwMode="auto">
          <a:xfrm>
            <a:off x="5572125" y="1844675"/>
            <a:ext cx="1057275" cy="257175"/>
          </a:xfrm>
          <a:prstGeom prst="rect">
            <a:avLst/>
          </a:prstGeom>
          <a:noFill/>
          <a:ln w="9525">
            <a:noFill/>
            <a:miter lim="800000"/>
            <a:headEnd/>
            <a:tailEnd/>
          </a:ln>
        </p:spPr>
      </p:pic>
      <p:pic>
        <p:nvPicPr>
          <p:cNvPr id="37900" name="Picture 7" descr="C:\Users\Louch\Desktop\weblogic.png"/>
          <p:cNvPicPr>
            <a:picLocks noChangeAspect="1" noChangeArrowheads="1"/>
          </p:cNvPicPr>
          <p:nvPr/>
        </p:nvPicPr>
        <p:blipFill>
          <a:blip r:embed="rId11"/>
          <a:srcRect/>
          <a:stretch>
            <a:fillRect/>
          </a:stretch>
        </p:blipFill>
        <p:spPr bwMode="auto">
          <a:xfrm>
            <a:off x="5580063" y="2132013"/>
            <a:ext cx="1079500" cy="252412"/>
          </a:xfrm>
          <a:prstGeom prst="rect">
            <a:avLst/>
          </a:prstGeom>
          <a:noFill/>
          <a:ln w="9525">
            <a:noFill/>
            <a:miter lim="800000"/>
            <a:headEnd/>
            <a:tailEnd/>
          </a:ln>
        </p:spPr>
      </p:pic>
      <p:pic>
        <p:nvPicPr>
          <p:cNvPr id="37901" name="Picture 58" descr="光纤交换机"/>
          <p:cNvPicPr>
            <a:picLocks noChangeAspect="1" noChangeArrowheads="1"/>
          </p:cNvPicPr>
          <p:nvPr/>
        </p:nvPicPr>
        <p:blipFill>
          <a:blip r:embed="rId12"/>
          <a:srcRect/>
          <a:stretch>
            <a:fillRect/>
          </a:stretch>
        </p:blipFill>
        <p:spPr bwMode="auto">
          <a:xfrm>
            <a:off x="1187450" y="2060575"/>
            <a:ext cx="730250" cy="215900"/>
          </a:xfrm>
          <a:prstGeom prst="rect">
            <a:avLst/>
          </a:prstGeom>
          <a:noFill/>
          <a:ln w="9525">
            <a:noFill/>
            <a:miter lim="800000"/>
            <a:headEnd/>
            <a:tailEnd/>
          </a:ln>
        </p:spPr>
      </p:pic>
      <p:pic>
        <p:nvPicPr>
          <p:cNvPr id="37902" name="图片 61" descr="unix.jpg"/>
          <p:cNvPicPr>
            <a:picLocks noChangeAspect="1"/>
          </p:cNvPicPr>
          <p:nvPr/>
        </p:nvPicPr>
        <p:blipFill>
          <a:blip r:embed="rId13"/>
          <a:srcRect/>
          <a:stretch>
            <a:fillRect/>
          </a:stretch>
        </p:blipFill>
        <p:spPr bwMode="auto">
          <a:xfrm>
            <a:off x="1116013" y="3789363"/>
            <a:ext cx="368300" cy="215900"/>
          </a:xfrm>
          <a:prstGeom prst="rect">
            <a:avLst/>
          </a:prstGeom>
          <a:noFill/>
          <a:ln w="9525">
            <a:noFill/>
            <a:miter lim="800000"/>
            <a:headEnd/>
            <a:tailEnd/>
          </a:ln>
        </p:spPr>
      </p:pic>
      <p:pic>
        <p:nvPicPr>
          <p:cNvPr id="37903" name="图片 62" descr="98f68a0381dad3707a94090f48b09f60.png"/>
          <p:cNvPicPr>
            <a:picLocks noChangeAspect="1"/>
          </p:cNvPicPr>
          <p:nvPr/>
        </p:nvPicPr>
        <p:blipFill>
          <a:blip r:embed="rId14"/>
          <a:srcRect/>
          <a:stretch>
            <a:fillRect/>
          </a:stretch>
        </p:blipFill>
        <p:spPr bwMode="auto">
          <a:xfrm>
            <a:off x="1476375" y="3357563"/>
            <a:ext cx="431800" cy="360362"/>
          </a:xfrm>
          <a:prstGeom prst="rect">
            <a:avLst/>
          </a:prstGeom>
          <a:noFill/>
          <a:ln w="9525">
            <a:noFill/>
            <a:miter lim="800000"/>
            <a:headEnd/>
            <a:tailEnd/>
          </a:ln>
        </p:spPr>
      </p:pic>
      <p:pic>
        <p:nvPicPr>
          <p:cNvPr id="37904" name="图片 64" descr="8bd637c42093ae27ed84f13a3160971f.png"/>
          <p:cNvPicPr>
            <a:picLocks noChangeAspect="1"/>
          </p:cNvPicPr>
          <p:nvPr/>
        </p:nvPicPr>
        <p:blipFill>
          <a:blip r:embed="rId15"/>
          <a:srcRect/>
          <a:stretch>
            <a:fillRect/>
          </a:stretch>
        </p:blipFill>
        <p:spPr bwMode="auto">
          <a:xfrm>
            <a:off x="1116013" y="3357563"/>
            <a:ext cx="360362" cy="358775"/>
          </a:xfrm>
          <a:prstGeom prst="rect">
            <a:avLst/>
          </a:prstGeom>
          <a:noFill/>
          <a:ln w="9525">
            <a:noFill/>
            <a:miter lim="800000"/>
            <a:headEnd/>
            <a:tailEnd/>
          </a:ln>
        </p:spPr>
      </p:pic>
      <p:pic>
        <p:nvPicPr>
          <p:cNvPr id="37905" name="Picture 31" descr="40a8385b33140036685b2d3584019f23"/>
          <p:cNvPicPr>
            <a:picLocks noChangeAspect="1" noChangeArrowheads="1"/>
          </p:cNvPicPr>
          <p:nvPr/>
        </p:nvPicPr>
        <p:blipFill>
          <a:blip r:embed="rId16"/>
          <a:srcRect/>
          <a:stretch>
            <a:fillRect/>
          </a:stretch>
        </p:blipFill>
        <p:spPr bwMode="auto">
          <a:xfrm>
            <a:off x="1517650" y="3716338"/>
            <a:ext cx="317500" cy="288925"/>
          </a:xfrm>
          <a:prstGeom prst="rect">
            <a:avLst/>
          </a:prstGeom>
          <a:noFill/>
          <a:ln w="9525">
            <a:noFill/>
            <a:miter lim="800000"/>
            <a:headEnd/>
            <a:tailEnd/>
          </a:ln>
        </p:spPr>
      </p:pic>
      <p:pic>
        <p:nvPicPr>
          <p:cNvPr id="37906" name="Picture 7" descr="portal"/>
          <p:cNvPicPr>
            <a:picLocks noChangeAspect="1" noChangeArrowheads="1"/>
          </p:cNvPicPr>
          <p:nvPr/>
        </p:nvPicPr>
        <p:blipFill>
          <a:blip r:embed="rId17"/>
          <a:srcRect/>
          <a:stretch>
            <a:fillRect/>
          </a:stretch>
        </p:blipFill>
        <p:spPr bwMode="auto">
          <a:xfrm>
            <a:off x="6759575" y="1946275"/>
            <a:ext cx="709613" cy="646113"/>
          </a:xfrm>
          <a:prstGeom prst="rect">
            <a:avLst/>
          </a:prstGeom>
          <a:noFill/>
          <a:ln w="9525">
            <a:noFill/>
            <a:miter lim="800000"/>
            <a:headEnd/>
            <a:tailEnd/>
          </a:ln>
        </p:spPr>
      </p:pic>
      <p:pic>
        <p:nvPicPr>
          <p:cNvPr id="37907" name="Picture 9" descr="DNS"/>
          <p:cNvPicPr>
            <a:picLocks noChangeAspect="1" noChangeArrowheads="1"/>
          </p:cNvPicPr>
          <p:nvPr/>
        </p:nvPicPr>
        <p:blipFill>
          <a:blip r:embed="rId18"/>
          <a:srcRect/>
          <a:stretch>
            <a:fillRect/>
          </a:stretch>
        </p:blipFill>
        <p:spPr bwMode="auto">
          <a:xfrm>
            <a:off x="7581900" y="1557338"/>
            <a:ext cx="677863" cy="649287"/>
          </a:xfrm>
          <a:prstGeom prst="rect">
            <a:avLst/>
          </a:prstGeom>
          <a:noFill/>
          <a:ln w="9525">
            <a:noFill/>
            <a:miter lim="800000"/>
            <a:headEnd/>
            <a:tailEnd/>
          </a:ln>
        </p:spPr>
      </p:pic>
      <p:pic>
        <p:nvPicPr>
          <p:cNvPr id="37908" name="Picture 10" descr="web服务器"/>
          <p:cNvPicPr>
            <a:picLocks noChangeAspect="1" noChangeArrowheads="1"/>
          </p:cNvPicPr>
          <p:nvPr/>
        </p:nvPicPr>
        <p:blipFill>
          <a:blip r:embed="rId19"/>
          <a:srcRect/>
          <a:stretch>
            <a:fillRect/>
          </a:stretch>
        </p:blipFill>
        <p:spPr bwMode="auto">
          <a:xfrm>
            <a:off x="6732588" y="1573213"/>
            <a:ext cx="758825" cy="647700"/>
          </a:xfrm>
          <a:prstGeom prst="rect">
            <a:avLst/>
          </a:prstGeom>
          <a:noFill/>
          <a:ln w="9525">
            <a:noFill/>
            <a:miter lim="800000"/>
            <a:headEnd/>
            <a:tailEnd/>
          </a:ln>
        </p:spPr>
      </p:pic>
      <p:pic>
        <p:nvPicPr>
          <p:cNvPr id="37909" name="Picture 11" descr="ftp"/>
          <p:cNvPicPr>
            <a:picLocks noChangeAspect="1" noChangeArrowheads="1"/>
          </p:cNvPicPr>
          <p:nvPr/>
        </p:nvPicPr>
        <p:blipFill>
          <a:blip r:embed="rId20"/>
          <a:srcRect/>
          <a:stretch>
            <a:fillRect/>
          </a:stretch>
        </p:blipFill>
        <p:spPr bwMode="auto">
          <a:xfrm>
            <a:off x="7181850" y="1558925"/>
            <a:ext cx="712788" cy="647700"/>
          </a:xfrm>
          <a:prstGeom prst="rect">
            <a:avLst/>
          </a:prstGeom>
          <a:noFill/>
          <a:ln w="9525">
            <a:noFill/>
            <a:miter lim="800000"/>
            <a:headEnd/>
            <a:tailEnd/>
          </a:ln>
        </p:spPr>
      </p:pic>
      <p:pic>
        <p:nvPicPr>
          <p:cNvPr id="37910" name="Picture 49" descr="LDAP"/>
          <p:cNvPicPr>
            <a:picLocks noChangeAspect="1" noChangeArrowheads="1"/>
          </p:cNvPicPr>
          <p:nvPr/>
        </p:nvPicPr>
        <p:blipFill>
          <a:blip r:embed="rId21"/>
          <a:srcRect/>
          <a:stretch>
            <a:fillRect/>
          </a:stretch>
        </p:blipFill>
        <p:spPr bwMode="auto">
          <a:xfrm>
            <a:off x="7178675" y="1946275"/>
            <a:ext cx="719138" cy="647700"/>
          </a:xfrm>
          <a:prstGeom prst="rect">
            <a:avLst/>
          </a:prstGeom>
          <a:noFill/>
          <a:ln w="9525">
            <a:noFill/>
            <a:miter lim="800000"/>
            <a:headEnd/>
            <a:tailEnd/>
          </a:ln>
        </p:spPr>
      </p:pic>
      <p:pic>
        <p:nvPicPr>
          <p:cNvPr id="37911" name="Picture 49" descr="LDAP"/>
          <p:cNvPicPr>
            <a:picLocks noChangeAspect="1" noChangeArrowheads="1"/>
          </p:cNvPicPr>
          <p:nvPr/>
        </p:nvPicPr>
        <p:blipFill>
          <a:blip r:embed="rId21"/>
          <a:srcRect/>
          <a:stretch>
            <a:fillRect/>
          </a:stretch>
        </p:blipFill>
        <p:spPr bwMode="auto">
          <a:xfrm>
            <a:off x="7581900" y="1946275"/>
            <a:ext cx="720725" cy="647700"/>
          </a:xfrm>
          <a:prstGeom prst="rect">
            <a:avLst/>
          </a:prstGeom>
          <a:noFill/>
          <a:ln w="9525">
            <a:noFill/>
            <a:miter lim="800000"/>
            <a:headEnd/>
            <a:tailEnd/>
          </a:ln>
        </p:spPr>
      </p:pic>
      <p:pic>
        <p:nvPicPr>
          <p:cNvPr id="37912" name="Picture 46" descr="大型矩阵1"/>
          <p:cNvPicPr>
            <a:picLocks noChangeAspect="1" noChangeArrowheads="1"/>
          </p:cNvPicPr>
          <p:nvPr/>
        </p:nvPicPr>
        <p:blipFill>
          <a:blip r:embed="rId22"/>
          <a:srcRect/>
          <a:stretch>
            <a:fillRect/>
          </a:stretch>
        </p:blipFill>
        <p:spPr bwMode="auto">
          <a:xfrm>
            <a:off x="468313" y="4724400"/>
            <a:ext cx="650875" cy="792163"/>
          </a:xfrm>
          <a:prstGeom prst="rect">
            <a:avLst/>
          </a:prstGeom>
          <a:noFill/>
          <a:ln w="9525">
            <a:noFill/>
            <a:miter lim="800000"/>
            <a:headEnd/>
            <a:tailEnd/>
          </a:ln>
        </p:spPr>
      </p:pic>
      <p:sp>
        <p:nvSpPr>
          <p:cNvPr id="26" name="右箭头 25"/>
          <p:cNvSpPr/>
          <p:nvPr/>
        </p:nvSpPr>
        <p:spPr bwMode="auto">
          <a:xfrm rot="2292775">
            <a:off x="1298575" y="3556000"/>
            <a:ext cx="3760788" cy="263525"/>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ea typeface="宋体" pitchFamily="2" charset="-122"/>
            </a:endParaRPr>
          </a:p>
        </p:txBody>
      </p:sp>
      <p:sp>
        <p:nvSpPr>
          <p:cNvPr id="27" name="右箭头 26"/>
          <p:cNvSpPr/>
          <p:nvPr/>
        </p:nvSpPr>
        <p:spPr bwMode="auto">
          <a:xfrm rot="2812682">
            <a:off x="3067844" y="3512344"/>
            <a:ext cx="2492375" cy="258763"/>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ea typeface="宋体" pitchFamily="2" charset="-122"/>
            </a:endParaRPr>
          </a:p>
        </p:txBody>
      </p:sp>
      <p:sp>
        <p:nvSpPr>
          <p:cNvPr id="28" name="右箭头 27"/>
          <p:cNvSpPr/>
          <p:nvPr/>
        </p:nvSpPr>
        <p:spPr bwMode="auto">
          <a:xfrm rot="3979478">
            <a:off x="4319587" y="3494088"/>
            <a:ext cx="1776413" cy="192088"/>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ea typeface="宋体" pitchFamily="2" charset="-122"/>
            </a:endParaRPr>
          </a:p>
        </p:txBody>
      </p:sp>
      <p:sp>
        <p:nvSpPr>
          <p:cNvPr id="29" name="右箭头 28"/>
          <p:cNvSpPr/>
          <p:nvPr/>
        </p:nvSpPr>
        <p:spPr bwMode="auto">
          <a:xfrm rot="5400000">
            <a:off x="5507831" y="3356769"/>
            <a:ext cx="1512888" cy="215900"/>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ea typeface="宋体" pitchFamily="2" charset="-122"/>
            </a:endParaRPr>
          </a:p>
        </p:txBody>
      </p:sp>
      <p:sp>
        <p:nvSpPr>
          <p:cNvPr id="30" name="右箭头 29"/>
          <p:cNvSpPr/>
          <p:nvPr/>
        </p:nvSpPr>
        <p:spPr bwMode="auto">
          <a:xfrm rot="7036411">
            <a:off x="6520657" y="3329781"/>
            <a:ext cx="1511300" cy="201613"/>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ea typeface="宋体" pitchFamily="2" charset="-122"/>
            </a:endParaRPr>
          </a:p>
        </p:txBody>
      </p:sp>
      <p:sp>
        <p:nvSpPr>
          <p:cNvPr id="31" name="右箭头 30"/>
          <p:cNvSpPr/>
          <p:nvPr/>
        </p:nvSpPr>
        <p:spPr bwMode="auto">
          <a:xfrm rot="1435138">
            <a:off x="1698625" y="4610100"/>
            <a:ext cx="2649538" cy="241300"/>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ea typeface="宋体" pitchFamily="2" charset="-122"/>
            </a:endParaRPr>
          </a:p>
        </p:txBody>
      </p:sp>
      <p:sp>
        <p:nvSpPr>
          <p:cNvPr id="32" name="右箭头 31"/>
          <p:cNvSpPr/>
          <p:nvPr/>
        </p:nvSpPr>
        <p:spPr bwMode="auto">
          <a:xfrm>
            <a:off x="1763713" y="5516563"/>
            <a:ext cx="2232025" cy="241300"/>
          </a:xfrm>
          <a:prstGeom prs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ea typeface="宋体" pitchFamily="2" charset="-122"/>
            </a:endParaRPr>
          </a:p>
        </p:txBody>
      </p:sp>
      <p:sp>
        <p:nvSpPr>
          <p:cNvPr id="33" name="弧形 32"/>
          <p:cNvSpPr/>
          <p:nvPr/>
        </p:nvSpPr>
        <p:spPr bwMode="auto">
          <a:xfrm flipH="1">
            <a:off x="4067175" y="3933825"/>
            <a:ext cx="7058025" cy="3671888"/>
          </a:xfrm>
          <a:prstGeom prst="arc">
            <a:avLst>
              <a:gd name="adj1" fmla="val 14976049"/>
              <a:gd name="adj2" fmla="val 26110"/>
            </a:avLst>
          </a:prstGeom>
          <a:ln w="76200">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a:lstStyle/>
          <a:p>
            <a:pPr>
              <a:defRPr/>
            </a:pPr>
            <a:endParaRPr lang="zh-CN" altLang="en-US">
              <a:ea typeface="宋体" pitchFamily="2" charset="-122"/>
            </a:endParaRPr>
          </a:p>
        </p:txBody>
      </p:sp>
      <p:sp>
        <p:nvSpPr>
          <p:cNvPr id="34" name="Rectangle 74"/>
          <p:cNvSpPr>
            <a:spLocks noChangeArrowheads="1"/>
          </p:cNvSpPr>
          <p:nvPr/>
        </p:nvSpPr>
        <p:spPr bwMode="auto">
          <a:xfrm>
            <a:off x="539750" y="2452688"/>
            <a:ext cx="1295400" cy="32861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defRPr/>
            </a:pPr>
            <a:r>
              <a:rPr lang="zh-CN" altLang="en-US" sz="2000" dirty="0"/>
              <a:t>网络设备</a:t>
            </a:r>
          </a:p>
        </p:txBody>
      </p:sp>
      <p:sp>
        <p:nvSpPr>
          <p:cNvPr id="35" name="Rectangle 74"/>
          <p:cNvSpPr>
            <a:spLocks noChangeArrowheads="1"/>
          </p:cNvSpPr>
          <p:nvPr/>
        </p:nvSpPr>
        <p:spPr bwMode="auto">
          <a:xfrm>
            <a:off x="2563813" y="2449513"/>
            <a:ext cx="1144587" cy="331787"/>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defRPr/>
            </a:pPr>
            <a:r>
              <a:rPr lang="zh-CN" altLang="en-US" sz="2000" dirty="0"/>
              <a:t>存储设备</a:t>
            </a:r>
          </a:p>
        </p:txBody>
      </p:sp>
      <p:sp>
        <p:nvSpPr>
          <p:cNvPr id="36" name="Rectangle 60"/>
          <p:cNvSpPr>
            <a:spLocks noChangeArrowheads="1"/>
          </p:cNvSpPr>
          <p:nvPr/>
        </p:nvSpPr>
        <p:spPr bwMode="auto">
          <a:xfrm>
            <a:off x="4325938" y="2493963"/>
            <a:ext cx="1150937" cy="287337"/>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defRPr/>
            </a:pPr>
            <a:r>
              <a:rPr lang="zh-CN" altLang="en-US" sz="2000" dirty="0"/>
              <a:t>数据库</a:t>
            </a:r>
          </a:p>
        </p:txBody>
      </p:sp>
      <p:sp>
        <p:nvSpPr>
          <p:cNvPr id="37" name="Rectangle 74"/>
          <p:cNvSpPr>
            <a:spLocks noChangeArrowheads="1"/>
          </p:cNvSpPr>
          <p:nvPr/>
        </p:nvSpPr>
        <p:spPr bwMode="auto">
          <a:xfrm>
            <a:off x="5549900" y="2492375"/>
            <a:ext cx="1079500" cy="287338"/>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defRPr/>
            </a:pPr>
            <a:r>
              <a:rPr lang="zh-CN" altLang="en-US" sz="2000" dirty="0"/>
              <a:t>中间件</a:t>
            </a:r>
            <a:endParaRPr lang="en-US" altLang="zh-CN" sz="2000" dirty="0"/>
          </a:p>
        </p:txBody>
      </p:sp>
      <p:sp>
        <p:nvSpPr>
          <p:cNvPr id="38" name="Rectangle 67"/>
          <p:cNvSpPr>
            <a:spLocks noChangeArrowheads="1"/>
          </p:cNvSpPr>
          <p:nvPr/>
        </p:nvSpPr>
        <p:spPr bwMode="auto">
          <a:xfrm>
            <a:off x="6804025" y="2492375"/>
            <a:ext cx="1476375" cy="288925"/>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defRPr/>
            </a:pPr>
            <a:r>
              <a:rPr lang="zh-CN" altLang="en-US" sz="2000" dirty="0"/>
              <a:t>应用服务</a:t>
            </a:r>
          </a:p>
        </p:txBody>
      </p:sp>
      <p:sp>
        <p:nvSpPr>
          <p:cNvPr id="39" name="Rectangle 74"/>
          <p:cNvSpPr>
            <a:spLocks noChangeArrowheads="1"/>
          </p:cNvSpPr>
          <p:nvPr/>
        </p:nvSpPr>
        <p:spPr bwMode="auto">
          <a:xfrm>
            <a:off x="468313" y="4086225"/>
            <a:ext cx="1439862" cy="2794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defRPr/>
            </a:pPr>
            <a:r>
              <a:rPr lang="zh-CN" altLang="en-US" sz="2000" dirty="0"/>
              <a:t>主机系统</a:t>
            </a:r>
          </a:p>
        </p:txBody>
      </p:sp>
      <p:pic>
        <p:nvPicPr>
          <p:cNvPr id="37927" name="Picture 83" descr="播出切换台"/>
          <p:cNvPicPr>
            <a:picLocks noChangeAspect="1" noChangeArrowheads="1"/>
          </p:cNvPicPr>
          <p:nvPr/>
        </p:nvPicPr>
        <p:blipFill>
          <a:blip r:embed="rId23"/>
          <a:srcRect/>
          <a:stretch>
            <a:fillRect/>
          </a:stretch>
        </p:blipFill>
        <p:spPr bwMode="auto">
          <a:xfrm>
            <a:off x="1062038" y="4860925"/>
            <a:ext cx="989012" cy="655638"/>
          </a:xfrm>
          <a:prstGeom prst="rect">
            <a:avLst/>
          </a:prstGeom>
          <a:noFill/>
          <a:ln w="9525">
            <a:noFill/>
            <a:miter lim="800000"/>
            <a:headEnd/>
            <a:tailEnd/>
          </a:ln>
        </p:spPr>
      </p:pic>
      <p:sp>
        <p:nvSpPr>
          <p:cNvPr id="41" name="Rectangle 74"/>
          <p:cNvSpPr>
            <a:spLocks noChangeArrowheads="1"/>
          </p:cNvSpPr>
          <p:nvPr/>
        </p:nvSpPr>
        <p:spPr bwMode="auto">
          <a:xfrm>
            <a:off x="468313" y="5516563"/>
            <a:ext cx="1582737" cy="288925"/>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defRPr/>
            </a:pPr>
            <a:r>
              <a:rPr lang="en-US" altLang="zh-CN" sz="2000" dirty="0"/>
              <a:t>AV</a:t>
            </a:r>
            <a:r>
              <a:rPr lang="zh-CN" altLang="en-US" sz="2000" dirty="0"/>
              <a:t>设备</a:t>
            </a:r>
          </a:p>
        </p:txBody>
      </p:sp>
      <p:sp>
        <p:nvSpPr>
          <p:cNvPr id="42" name="椭圆 41"/>
          <p:cNvSpPr/>
          <p:nvPr/>
        </p:nvSpPr>
        <p:spPr bwMode="auto">
          <a:xfrm>
            <a:off x="2771800" y="3644354"/>
            <a:ext cx="936104" cy="360040"/>
          </a:xfrm>
          <a:prstGeom prst="ellipse">
            <a:avLst/>
          </a:prstGeom>
          <a:solidFill>
            <a:srgbClr val="FFC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r>
              <a:rPr lang="en-US" altLang="zh-CN" sz="1200" dirty="0">
                <a:solidFill>
                  <a:schemeClr val="tx1"/>
                </a:solidFill>
                <a:ea typeface="宋体" pitchFamily="2" charset="-122"/>
              </a:rPr>
              <a:t>SNMP?</a:t>
            </a:r>
            <a:endParaRPr lang="zh-CN" altLang="en-US" sz="1200" dirty="0">
              <a:solidFill>
                <a:schemeClr val="tx1"/>
              </a:solidFill>
              <a:ea typeface="宋体" pitchFamily="2" charset="-122"/>
            </a:endParaRPr>
          </a:p>
        </p:txBody>
      </p:sp>
      <p:sp>
        <p:nvSpPr>
          <p:cNvPr id="43" name="椭圆 42"/>
          <p:cNvSpPr/>
          <p:nvPr/>
        </p:nvSpPr>
        <p:spPr bwMode="auto">
          <a:xfrm>
            <a:off x="5292080" y="3716362"/>
            <a:ext cx="936104" cy="360040"/>
          </a:xfrm>
          <a:prstGeom prst="ellipse">
            <a:avLst/>
          </a:prstGeom>
          <a:solidFill>
            <a:srgbClr val="FFC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r>
              <a:rPr lang="en-US" altLang="zh-CN" sz="1200" dirty="0">
                <a:solidFill>
                  <a:schemeClr val="tx1"/>
                </a:solidFill>
                <a:ea typeface="宋体" pitchFamily="2" charset="-122"/>
              </a:rPr>
              <a:t>Telnet?</a:t>
            </a:r>
            <a:endParaRPr lang="zh-CN" altLang="en-US" sz="1200" dirty="0">
              <a:solidFill>
                <a:schemeClr val="tx1"/>
              </a:solidFill>
              <a:ea typeface="宋体" pitchFamily="2" charset="-122"/>
            </a:endParaRPr>
          </a:p>
        </p:txBody>
      </p:sp>
      <p:sp>
        <p:nvSpPr>
          <p:cNvPr id="44" name="椭圆 43"/>
          <p:cNvSpPr/>
          <p:nvPr/>
        </p:nvSpPr>
        <p:spPr bwMode="auto">
          <a:xfrm>
            <a:off x="6012160" y="3212306"/>
            <a:ext cx="1584176" cy="360040"/>
          </a:xfrm>
          <a:prstGeom prst="ellipse">
            <a:avLst/>
          </a:prstGeom>
          <a:solidFill>
            <a:srgbClr val="FFC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r>
              <a:rPr lang="en-US" altLang="zh-CN" sz="1200" dirty="0" err="1">
                <a:solidFill>
                  <a:schemeClr val="tx1"/>
                </a:solidFill>
                <a:ea typeface="宋体" pitchFamily="2" charset="-122"/>
              </a:rPr>
              <a:t>Webservice</a:t>
            </a:r>
            <a:r>
              <a:rPr lang="en-US" altLang="zh-CN" sz="1200" dirty="0">
                <a:solidFill>
                  <a:schemeClr val="tx1"/>
                </a:solidFill>
                <a:ea typeface="宋体" pitchFamily="2" charset="-122"/>
              </a:rPr>
              <a:t>?</a:t>
            </a:r>
            <a:endParaRPr lang="zh-CN" altLang="en-US" sz="1200" dirty="0">
              <a:solidFill>
                <a:schemeClr val="tx1"/>
              </a:solidFill>
              <a:ea typeface="宋体" pitchFamily="2" charset="-122"/>
            </a:endParaRPr>
          </a:p>
        </p:txBody>
      </p:sp>
      <p:sp>
        <p:nvSpPr>
          <p:cNvPr id="45" name="椭圆 44"/>
          <p:cNvSpPr/>
          <p:nvPr/>
        </p:nvSpPr>
        <p:spPr bwMode="auto">
          <a:xfrm>
            <a:off x="3779912" y="3212306"/>
            <a:ext cx="1008112" cy="360040"/>
          </a:xfrm>
          <a:prstGeom prst="ellipse">
            <a:avLst/>
          </a:prstGeom>
          <a:solidFill>
            <a:srgbClr val="FFC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r>
              <a:rPr lang="en-US" altLang="zh-CN" sz="1200" dirty="0">
                <a:solidFill>
                  <a:schemeClr val="tx1"/>
                </a:solidFill>
                <a:ea typeface="宋体" pitchFamily="2" charset="-122"/>
              </a:rPr>
              <a:t>WBEM?</a:t>
            </a:r>
          </a:p>
        </p:txBody>
      </p:sp>
      <p:sp>
        <p:nvSpPr>
          <p:cNvPr id="46" name="椭圆 45"/>
          <p:cNvSpPr/>
          <p:nvPr/>
        </p:nvSpPr>
        <p:spPr bwMode="auto">
          <a:xfrm>
            <a:off x="2267744" y="5444554"/>
            <a:ext cx="1089810" cy="413338"/>
          </a:xfrm>
          <a:prstGeom prst="ellipse">
            <a:avLst/>
          </a:prstGeom>
          <a:solidFill>
            <a:srgbClr val="FFC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r>
              <a:rPr lang="en-US" altLang="zh-CN" sz="1200" dirty="0" smtClean="0">
                <a:solidFill>
                  <a:schemeClr val="tx1"/>
                </a:solidFill>
                <a:ea typeface="宋体" pitchFamily="2" charset="-122"/>
              </a:rPr>
              <a:t>API SNMP</a:t>
            </a:r>
            <a:endParaRPr lang="en-US" altLang="zh-CN" sz="1200" dirty="0">
              <a:solidFill>
                <a:schemeClr val="tx1"/>
              </a:solidFill>
              <a:ea typeface="宋体" pitchFamily="2" charset="-122"/>
            </a:endParaRPr>
          </a:p>
        </p:txBody>
      </p:sp>
      <p:sp>
        <p:nvSpPr>
          <p:cNvPr id="47" name="椭圆 46"/>
          <p:cNvSpPr/>
          <p:nvPr/>
        </p:nvSpPr>
        <p:spPr bwMode="auto">
          <a:xfrm>
            <a:off x="4211960" y="3716362"/>
            <a:ext cx="792088" cy="360040"/>
          </a:xfrm>
          <a:prstGeom prst="ellipse">
            <a:avLst/>
          </a:prstGeom>
          <a:solidFill>
            <a:srgbClr val="FFC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r>
              <a:rPr lang="en-US" altLang="zh-CN" sz="1200" dirty="0">
                <a:solidFill>
                  <a:schemeClr val="tx1"/>
                </a:solidFill>
                <a:ea typeface="宋体" pitchFamily="2" charset="-122"/>
              </a:rPr>
              <a:t>WEB?</a:t>
            </a:r>
          </a:p>
        </p:txBody>
      </p:sp>
      <p:sp>
        <p:nvSpPr>
          <p:cNvPr id="48" name="椭圆 47"/>
          <p:cNvSpPr/>
          <p:nvPr/>
        </p:nvSpPr>
        <p:spPr bwMode="auto">
          <a:xfrm>
            <a:off x="2195736" y="4292426"/>
            <a:ext cx="936104" cy="432048"/>
          </a:xfrm>
          <a:prstGeom prst="ellipse">
            <a:avLst/>
          </a:prstGeom>
          <a:solidFill>
            <a:srgbClr val="FFC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r>
              <a:rPr lang="en-US" altLang="zh-CN" sz="1200" dirty="0">
                <a:solidFill>
                  <a:schemeClr val="tx1"/>
                </a:solidFill>
                <a:ea typeface="宋体" pitchFamily="2" charset="-122"/>
              </a:rPr>
              <a:t>Agent?</a:t>
            </a:r>
            <a:endParaRPr lang="zh-CN" altLang="en-US" sz="1200" dirty="0">
              <a:solidFill>
                <a:schemeClr val="tx1"/>
              </a:solidFill>
              <a:ea typeface="宋体" pitchFamily="2" charset="-122"/>
            </a:endParaRPr>
          </a:p>
        </p:txBody>
      </p:sp>
      <p:pic>
        <p:nvPicPr>
          <p:cNvPr id="37950" name="Picture 8" descr="C:\Users\Louch\Desktop\f.png"/>
          <p:cNvPicPr>
            <a:picLocks noChangeAspect="1" noChangeArrowheads="1"/>
          </p:cNvPicPr>
          <p:nvPr/>
        </p:nvPicPr>
        <p:blipFill>
          <a:blip r:embed="rId3"/>
          <a:srcRect/>
          <a:stretch>
            <a:fillRect/>
          </a:stretch>
        </p:blipFill>
        <p:spPr bwMode="auto">
          <a:xfrm>
            <a:off x="5167313" y="4605338"/>
            <a:ext cx="514350" cy="623887"/>
          </a:xfrm>
          <a:prstGeom prst="rect">
            <a:avLst/>
          </a:prstGeom>
          <a:noFill/>
          <a:ln w="9525">
            <a:noFill/>
            <a:miter lim="800000"/>
            <a:headEnd/>
            <a:tailEnd/>
          </a:ln>
        </p:spPr>
      </p:pic>
      <p:pic>
        <p:nvPicPr>
          <p:cNvPr id="37951" name="Picture 8" descr="C:\Users\Louch\Desktop\f.png"/>
          <p:cNvPicPr>
            <a:picLocks noChangeAspect="1" noChangeArrowheads="1"/>
          </p:cNvPicPr>
          <p:nvPr/>
        </p:nvPicPr>
        <p:blipFill>
          <a:blip r:embed="rId3"/>
          <a:srcRect/>
          <a:stretch>
            <a:fillRect/>
          </a:stretch>
        </p:blipFill>
        <p:spPr bwMode="auto">
          <a:xfrm>
            <a:off x="5445125" y="4652963"/>
            <a:ext cx="514350" cy="623887"/>
          </a:xfrm>
          <a:prstGeom prst="rect">
            <a:avLst/>
          </a:prstGeom>
          <a:noFill/>
          <a:ln w="9525">
            <a:noFill/>
            <a:miter lim="800000"/>
            <a:headEnd/>
            <a:tailEnd/>
          </a:ln>
        </p:spPr>
      </p:pic>
      <p:pic>
        <p:nvPicPr>
          <p:cNvPr id="37952" name="Picture 2"/>
          <p:cNvPicPr>
            <a:picLocks noChangeAspect="1" noChangeArrowheads="1"/>
          </p:cNvPicPr>
          <p:nvPr/>
        </p:nvPicPr>
        <p:blipFill>
          <a:blip r:embed="rId24"/>
          <a:srcRect/>
          <a:stretch>
            <a:fillRect/>
          </a:stretch>
        </p:blipFill>
        <p:spPr bwMode="auto">
          <a:xfrm>
            <a:off x="6011863" y="4940300"/>
            <a:ext cx="504825" cy="134938"/>
          </a:xfrm>
          <a:prstGeom prst="rect">
            <a:avLst/>
          </a:prstGeom>
          <a:noFill/>
          <a:ln w="9525">
            <a:noFill/>
            <a:miter lim="800000"/>
            <a:headEnd/>
            <a:tailEnd/>
          </a:ln>
        </p:spPr>
      </p:pic>
      <p:sp>
        <p:nvSpPr>
          <p:cNvPr id="53" name="TextBox 52"/>
          <p:cNvSpPr txBox="1"/>
          <p:nvPr/>
        </p:nvSpPr>
        <p:spPr>
          <a:xfrm>
            <a:off x="6443663" y="4868863"/>
            <a:ext cx="1512887" cy="277812"/>
          </a:xfrm>
          <a:prstGeom prst="rect">
            <a:avLst/>
          </a:prstGeom>
          <a:noFill/>
        </p:spPr>
        <p:txBody>
          <a:bodyPr>
            <a:spAutoFit/>
          </a:bodyPr>
          <a:lstStyle/>
          <a:p>
            <a:pPr>
              <a:defRPr/>
            </a:pPr>
            <a:r>
              <a:rPr lang="zh-CN" altLang="en-US" sz="1200" b="1" dirty="0">
                <a:solidFill>
                  <a:schemeClr val="accent5">
                    <a:lumMod val="50000"/>
                  </a:schemeClr>
                </a:solidFill>
                <a:latin typeface="黑体" pitchFamily="49" charset="-122"/>
                <a:ea typeface="黑体" pitchFamily="49" charset="-122"/>
              </a:rPr>
              <a:t>广电网络管理系统</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p:txBody>
          <a:bodyPr/>
          <a:lstStyle/>
          <a:p>
            <a:pPr eaLnBrk="1" hangingPunct="1"/>
            <a:r>
              <a:rPr lang="zh-CN" altLang="en-US" dirty="0" smtClean="0"/>
              <a:t>捷成</a:t>
            </a:r>
            <a:r>
              <a:rPr lang="en-US" altLang="zh-CN" dirty="0"/>
              <a:t>JNMP</a:t>
            </a:r>
            <a:r>
              <a:rPr lang="zh-CN" altLang="en-US" dirty="0" smtClean="0"/>
              <a:t>监控产品介绍</a:t>
            </a:r>
          </a:p>
        </p:txBody>
      </p:sp>
      <p:sp>
        <p:nvSpPr>
          <p:cNvPr id="9219" name="Rectangle 3"/>
          <p:cNvSpPr>
            <a:spLocks noGrp="1" noChangeArrowheads="1"/>
          </p:cNvSpPr>
          <p:nvPr>
            <p:ph type="body" idx="4294967295"/>
          </p:nvPr>
        </p:nvSpPr>
        <p:spPr>
          <a:xfrm>
            <a:off x="457200" y="1412875"/>
            <a:ext cx="8229600" cy="3727450"/>
          </a:xfrm>
        </p:spPr>
        <p:txBody>
          <a:bodyPr/>
          <a:lstStyle/>
          <a:p>
            <a:pPr eaLnBrk="1" hangingPunct="1"/>
            <a:r>
              <a:rPr lang="zh-CN" altLang="en-US" sz="2000" dirty="0" smtClean="0"/>
              <a:t>产品功能简介</a:t>
            </a:r>
          </a:p>
          <a:p>
            <a:pPr lvl="1" eaLnBrk="1" hangingPunct="1"/>
            <a:r>
              <a:rPr lang="zh-CN" altLang="en-US" sz="1800" dirty="0" smtClean="0"/>
              <a:t>自动发现</a:t>
            </a:r>
            <a:endParaRPr lang="en-US" altLang="zh-CN" sz="1800" dirty="0" smtClean="0"/>
          </a:p>
          <a:p>
            <a:pPr lvl="1" eaLnBrk="1" hangingPunct="1"/>
            <a:r>
              <a:rPr lang="zh-CN" altLang="en-US" sz="1800" dirty="0"/>
              <a:t>数据采集</a:t>
            </a:r>
            <a:endParaRPr lang="zh-CN" altLang="en-US" sz="1800" dirty="0" smtClean="0"/>
          </a:p>
          <a:p>
            <a:pPr lvl="1" eaLnBrk="1" hangingPunct="1"/>
            <a:r>
              <a:rPr lang="zh-CN" altLang="en-US" sz="1800" dirty="0" smtClean="0"/>
              <a:t>拓扑呈现</a:t>
            </a:r>
          </a:p>
          <a:p>
            <a:pPr lvl="1" eaLnBrk="1" hangingPunct="1"/>
            <a:r>
              <a:rPr lang="zh-CN" altLang="en-US" sz="1800" dirty="0" smtClean="0"/>
              <a:t>故障管理</a:t>
            </a:r>
          </a:p>
          <a:p>
            <a:pPr lvl="1" eaLnBrk="1" hangingPunct="1"/>
            <a:r>
              <a:rPr lang="zh-CN" altLang="en-US" sz="1800" dirty="0" smtClean="0"/>
              <a:t>性能管理</a:t>
            </a:r>
          </a:p>
          <a:p>
            <a:pPr lvl="1" eaLnBrk="1" hangingPunct="1"/>
            <a:r>
              <a:rPr lang="zh-CN" altLang="en-US" sz="1800" dirty="0" smtClean="0"/>
              <a:t>资源管理</a:t>
            </a:r>
          </a:p>
          <a:p>
            <a:pPr lvl="1" eaLnBrk="1" hangingPunct="1"/>
            <a:r>
              <a:rPr lang="zh-CN" altLang="en-US" sz="1800" dirty="0" smtClean="0"/>
              <a:t>配置操作</a:t>
            </a:r>
          </a:p>
          <a:p>
            <a:pPr lvl="1" eaLnBrk="1" hangingPunct="1"/>
            <a:r>
              <a:rPr lang="zh-CN" altLang="en-US" sz="1800" dirty="0" smtClean="0"/>
              <a:t>数据报表</a:t>
            </a:r>
          </a:p>
          <a:p>
            <a:pPr lvl="1" eaLnBrk="1" hangingPunct="1"/>
            <a:r>
              <a:rPr lang="zh-CN" altLang="en-US" sz="1800" dirty="0" smtClean="0"/>
              <a:t>平台自管理</a:t>
            </a:r>
          </a:p>
          <a:p>
            <a:pPr eaLnBrk="1" hangingPunct="1">
              <a:lnSpc>
                <a:spcPct val="80000"/>
              </a:lnSpc>
            </a:pPr>
            <a:endParaRPr lang="en-US" altLang="zh-CN" sz="2000" dirty="0" smtClean="0"/>
          </a:p>
        </p:txBody>
      </p:sp>
      <p:pic>
        <p:nvPicPr>
          <p:cNvPr id="9220" name="Picture 5" descr="Drawing2"/>
          <p:cNvPicPr>
            <a:picLocks noChangeAspect="1" noChangeArrowheads="1"/>
          </p:cNvPicPr>
          <p:nvPr/>
        </p:nvPicPr>
        <p:blipFill>
          <a:blip r:embed="rId3"/>
          <a:srcRect/>
          <a:stretch>
            <a:fillRect/>
          </a:stretch>
        </p:blipFill>
        <p:spPr bwMode="auto">
          <a:xfrm>
            <a:off x="3708400" y="1412875"/>
            <a:ext cx="5208588" cy="39004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p:txBody>
          <a:bodyPr/>
          <a:lstStyle/>
          <a:p>
            <a:pPr eaLnBrk="1" hangingPunct="1"/>
            <a:r>
              <a:rPr lang="en-US" altLang="zh-CN" dirty="0"/>
              <a:t>JNMP</a:t>
            </a:r>
            <a:r>
              <a:rPr lang="zh-CN" altLang="en-US" dirty="0"/>
              <a:t>统一监控</a:t>
            </a:r>
            <a:r>
              <a:rPr lang="zh-CN" altLang="en-US" dirty="0" smtClean="0"/>
              <a:t>平台</a:t>
            </a:r>
            <a:r>
              <a:rPr lang="en-US" altLang="zh-CN" dirty="0" smtClean="0"/>
              <a:t>--</a:t>
            </a:r>
            <a:r>
              <a:rPr lang="zh-CN" altLang="en-US" dirty="0" smtClean="0"/>
              <a:t>自动发现</a:t>
            </a:r>
          </a:p>
        </p:txBody>
      </p:sp>
      <p:sp>
        <p:nvSpPr>
          <p:cNvPr id="4" name="Rectangle 3"/>
          <p:cNvSpPr>
            <a:spLocks noGrp="1" noChangeArrowheads="1"/>
          </p:cNvSpPr>
          <p:nvPr>
            <p:ph idx="4294967295"/>
          </p:nvPr>
        </p:nvSpPr>
        <p:spPr>
          <a:xfrm>
            <a:off x="285750" y="1071563"/>
            <a:ext cx="8501063" cy="1731962"/>
          </a:xfrm>
        </p:spPr>
        <p:txBody>
          <a:bodyPr>
            <a:normAutofit fontScale="92500" lnSpcReduction="10000"/>
          </a:bodyPr>
          <a:lstStyle/>
          <a:p>
            <a:pPr eaLnBrk="1" hangingPunct="1">
              <a:defRPr/>
            </a:pPr>
            <a:r>
              <a:rPr lang="zh-CN" altLang="en-US" sz="1800" dirty="0" smtClean="0"/>
              <a:t>基于</a:t>
            </a:r>
            <a:r>
              <a:rPr lang="en-US" altLang="zh-CN" sz="1800" dirty="0" smtClean="0"/>
              <a:t>ICMP</a:t>
            </a:r>
            <a:r>
              <a:rPr lang="zh-CN" altLang="en-US" sz="1800" dirty="0" smtClean="0"/>
              <a:t>、</a:t>
            </a:r>
            <a:r>
              <a:rPr lang="en-US" altLang="zh-CN" sz="1800" dirty="0" smtClean="0"/>
              <a:t>SNMP</a:t>
            </a:r>
            <a:r>
              <a:rPr lang="zh-CN" altLang="en-US" sz="1800" dirty="0" smtClean="0"/>
              <a:t>、</a:t>
            </a:r>
            <a:r>
              <a:rPr lang="en-US" altLang="zh-CN" sz="1800" dirty="0" smtClean="0"/>
              <a:t>ARP</a:t>
            </a:r>
            <a:r>
              <a:rPr lang="zh-CN" altLang="en-US" sz="1800" dirty="0" smtClean="0"/>
              <a:t>、端口探测等方式采集自动发现网络实体，通过</a:t>
            </a:r>
            <a:r>
              <a:rPr lang="en-US" altLang="zh-CN" sz="1800" dirty="0" smtClean="0"/>
              <a:t>SNMP</a:t>
            </a:r>
            <a:r>
              <a:rPr lang="zh-CN" altLang="en-US" sz="1800" dirty="0" smtClean="0"/>
              <a:t>获取设备、接口等信息，并形成</a:t>
            </a:r>
            <a:r>
              <a:rPr lang="zh-CN" altLang="zh-CN" sz="1800" dirty="0" smtClean="0"/>
              <a:t>父子关系</a:t>
            </a:r>
            <a:endParaRPr lang="en-US" altLang="zh-CN" sz="1800" dirty="0" smtClean="0"/>
          </a:p>
          <a:p>
            <a:pPr eaLnBrk="1" hangingPunct="1">
              <a:defRPr/>
            </a:pPr>
            <a:r>
              <a:rPr lang="zh-CN" altLang="en-US" sz="1800" dirty="0" smtClean="0"/>
              <a:t>基于</a:t>
            </a:r>
            <a:r>
              <a:rPr lang="en-US" altLang="zh-CN" sz="1800" dirty="0" smtClean="0"/>
              <a:t>HTTP</a:t>
            </a:r>
            <a:r>
              <a:rPr lang="zh-CN" altLang="zh-CN" sz="1800" dirty="0" smtClean="0"/>
              <a:t>、</a:t>
            </a:r>
            <a:r>
              <a:rPr lang="en-US" altLang="zh-CN" sz="1800" dirty="0" smtClean="0"/>
              <a:t>FTP</a:t>
            </a:r>
            <a:r>
              <a:rPr lang="zh-CN" altLang="zh-CN" sz="1800" dirty="0" smtClean="0"/>
              <a:t>、</a:t>
            </a:r>
            <a:r>
              <a:rPr lang="en-US" altLang="zh-CN" sz="1800" dirty="0" smtClean="0"/>
              <a:t>DNS</a:t>
            </a:r>
            <a:r>
              <a:rPr lang="zh-CN" altLang="zh-CN" sz="1800" dirty="0" smtClean="0"/>
              <a:t>等七层应用协议可以用来发现网络中的各种服务</a:t>
            </a:r>
            <a:endParaRPr lang="zh-CN" altLang="en-US" sz="1600" dirty="0" smtClean="0"/>
          </a:p>
          <a:p>
            <a:pPr eaLnBrk="1" hangingPunct="1">
              <a:defRPr/>
            </a:pPr>
            <a:r>
              <a:rPr lang="zh-CN" altLang="en-US" sz="1800" dirty="0" smtClean="0"/>
              <a:t>通过设备的</a:t>
            </a:r>
            <a:r>
              <a:rPr lang="en-US" altLang="zh-CN" sz="1800" dirty="0" smtClean="0"/>
              <a:t>SYSOID</a:t>
            </a:r>
            <a:r>
              <a:rPr lang="zh-CN" altLang="en-US" sz="1800" dirty="0" smtClean="0"/>
              <a:t>，自动识别设备厂家、型号</a:t>
            </a:r>
            <a:endParaRPr lang="en-US" altLang="zh-CN" sz="1800" dirty="0" smtClean="0"/>
          </a:p>
          <a:p>
            <a:pPr eaLnBrk="1" hangingPunct="1">
              <a:buFont typeface="Wingdings" pitchFamily="2" charset="2"/>
              <a:buNone/>
              <a:defRPr/>
            </a:pPr>
            <a:r>
              <a:rPr lang="zh-CN" altLang="en-US" sz="1800" dirty="0" smtClean="0"/>
              <a:t>       通过自动发现能够收集大部分的配置项基本信息，这些信息做为建立完善的配置管理数据库</a:t>
            </a:r>
            <a:r>
              <a:rPr lang="en-US" altLang="zh-CN" sz="1800" dirty="0" smtClean="0"/>
              <a:t>CMDB</a:t>
            </a:r>
            <a:r>
              <a:rPr lang="zh-CN" altLang="en-US" sz="1800" dirty="0" smtClean="0"/>
              <a:t>的数据基础</a:t>
            </a:r>
            <a:endParaRPr lang="zh-CN" altLang="en-US" sz="2100" dirty="0" smtClean="0"/>
          </a:p>
        </p:txBody>
      </p:sp>
      <p:pic>
        <p:nvPicPr>
          <p:cNvPr id="2" name="图片 1"/>
          <p:cNvPicPr>
            <a:picLocks noChangeAspect="1"/>
          </p:cNvPicPr>
          <p:nvPr/>
        </p:nvPicPr>
        <p:blipFill>
          <a:blip r:embed="rId2"/>
          <a:stretch>
            <a:fillRect/>
          </a:stretch>
        </p:blipFill>
        <p:spPr>
          <a:xfrm>
            <a:off x="611560" y="2978728"/>
            <a:ext cx="8075240" cy="145838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idx="4294967295"/>
          </p:nvPr>
        </p:nvSpPr>
        <p:spPr/>
        <p:txBody>
          <a:bodyPr/>
          <a:lstStyle/>
          <a:p>
            <a:pPr eaLnBrk="1" hangingPunct="1"/>
            <a:r>
              <a:rPr lang="en-US" altLang="zh-CN" dirty="0"/>
              <a:t>JNMP</a:t>
            </a:r>
            <a:r>
              <a:rPr lang="zh-CN" altLang="en-US" dirty="0"/>
              <a:t>统一监控平台</a:t>
            </a:r>
            <a:r>
              <a:rPr lang="en-US" altLang="zh-CN" dirty="0"/>
              <a:t>--</a:t>
            </a:r>
            <a:r>
              <a:rPr lang="zh-CN" altLang="en-US" dirty="0" smtClean="0"/>
              <a:t>采集调度</a:t>
            </a:r>
          </a:p>
        </p:txBody>
      </p:sp>
      <p:sp>
        <p:nvSpPr>
          <p:cNvPr id="4" name="Rectangle 3"/>
          <p:cNvSpPr txBox="1">
            <a:spLocks noChangeArrowheads="1"/>
          </p:cNvSpPr>
          <p:nvPr/>
        </p:nvSpPr>
        <p:spPr bwMode="auto">
          <a:xfrm>
            <a:off x="174624" y="1268413"/>
            <a:ext cx="8512175" cy="1872555"/>
          </a:xfrm>
          <a:prstGeom prst="rect">
            <a:avLst/>
          </a:prstGeom>
          <a:noFill/>
          <a:ln w="9525">
            <a:noFill/>
            <a:miter lim="800000"/>
            <a:headEnd/>
            <a:tailEnd/>
          </a:ln>
        </p:spPr>
        <p:txBody>
          <a:bodyPr>
            <a:normAutofit/>
          </a:bodyPr>
          <a:lstStyle/>
          <a:p>
            <a:pPr marL="285750" indent="-285750">
              <a:spcBef>
                <a:spcPct val="20000"/>
              </a:spcBef>
              <a:buClr>
                <a:srgbClr val="0066CC"/>
              </a:buClr>
              <a:buSzPct val="80000"/>
              <a:buFont typeface="Wingdings" pitchFamily="2" charset="2"/>
              <a:buChar char="u"/>
              <a:defRPr/>
            </a:pPr>
            <a:r>
              <a:rPr lang="zh-CN" altLang="en-US" kern="0" dirty="0">
                <a:solidFill>
                  <a:srgbClr val="000066"/>
                </a:solidFill>
                <a:latin typeface="Calibri" pitchFamily="34" charset="0"/>
                <a:ea typeface="+mn-ea"/>
              </a:rPr>
              <a:t>实现对故障、性能、资源等管理指标数据的采集</a:t>
            </a:r>
            <a:endParaRPr lang="en-US" altLang="zh-CN" kern="0" dirty="0">
              <a:solidFill>
                <a:srgbClr val="000066"/>
              </a:solidFill>
              <a:latin typeface="Calibri" pitchFamily="34" charset="0"/>
              <a:ea typeface="+mn-ea"/>
            </a:endParaRPr>
          </a:p>
          <a:p>
            <a:pPr marL="742950" lvl="1" indent="-285750">
              <a:spcBef>
                <a:spcPct val="20000"/>
              </a:spcBef>
              <a:buClr>
                <a:srgbClr val="0066CC"/>
              </a:buClr>
              <a:buSzPct val="80000"/>
              <a:buFont typeface="Wingdings" pitchFamily="2" charset="2"/>
              <a:buChar char="u"/>
              <a:defRPr/>
            </a:pPr>
            <a:r>
              <a:rPr lang="zh-CN" altLang="en-US" kern="0" dirty="0">
                <a:solidFill>
                  <a:srgbClr val="000066"/>
                </a:solidFill>
                <a:latin typeface="Calibri" pitchFamily="34" charset="0"/>
                <a:ea typeface="+mn-ea"/>
              </a:rPr>
              <a:t>根据预先定义的管理对象与管理指标间的关联关系提供可供选择的采集指标清单</a:t>
            </a:r>
            <a:endParaRPr lang="en-US" altLang="zh-CN" kern="0" dirty="0">
              <a:solidFill>
                <a:srgbClr val="000066"/>
              </a:solidFill>
              <a:latin typeface="Calibri" pitchFamily="34" charset="0"/>
              <a:ea typeface="+mn-ea"/>
            </a:endParaRPr>
          </a:p>
          <a:p>
            <a:pPr marL="742950" lvl="1" indent="-285750">
              <a:spcBef>
                <a:spcPct val="20000"/>
              </a:spcBef>
              <a:buClr>
                <a:srgbClr val="0066CC"/>
              </a:buClr>
              <a:buSzPct val="80000"/>
              <a:buFont typeface="Wingdings" pitchFamily="2" charset="2"/>
              <a:buChar char="u"/>
              <a:defRPr/>
            </a:pPr>
            <a:r>
              <a:rPr lang="zh-CN" altLang="en-US" kern="0" dirty="0">
                <a:solidFill>
                  <a:srgbClr val="000066"/>
                </a:solidFill>
                <a:latin typeface="Calibri" pitchFamily="34" charset="0"/>
                <a:ea typeface="+mn-ea"/>
              </a:rPr>
              <a:t>以图形界面灵活定义采集周期、采集时间、采集模块、采集参数等</a:t>
            </a:r>
            <a:endParaRPr lang="en-US" altLang="zh-CN" kern="0" dirty="0">
              <a:solidFill>
                <a:srgbClr val="000066"/>
              </a:solidFill>
              <a:latin typeface="Calibri" pitchFamily="34" charset="0"/>
              <a:ea typeface="+mn-ea"/>
            </a:endParaRPr>
          </a:p>
          <a:p>
            <a:pPr marL="742950" lvl="1" indent="-285750">
              <a:spcBef>
                <a:spcPct val="20000"/>
              </a:spcBef>
              <a:buClr>
                <a:srgbClr val="0066CC"/>
              </a:buClr>
              <a:buSzPct val="80000"/>
              <a:buFont typeface="Wingdings" pitchFamily="2" charset="2"/>
              <a:buChar char="u"/>
              <a:defRPr/>
            </a:pPr>
            <a:r>
              <a:rPr lang="zh-CN" altLang="en-US" kern="0" dirty="0">
                <a:solidFill>
                  <a:srgbClr val="000066"/>
                </a:solidFill>
                <a:latin typeface="Calibri" pitchFamily="34" charset="0"/>
                <a:ea typeface="+mn-ea"/>
              </a:rPr>
              <a:t>查看每个分布式采集模块当前的采集任务队列情况</a:t>
            </a:r>
            <a:endParaRPr lang="en-US" altLang="zh-CN" sz="2000" kern="0" dirty="0">
              <a:solidFill>
                <a:srgbClr val="000066"/>
              </a:solidFill>
              <a:latin typeface="Calibri" pitchFamily="34" charset="0"/>
              <a:ea typeface="+mn-ea"/>
            </a:endParaRPr>
          </a:p>
        </p:txBody>
      </p:sp>
      <p:pic>
        <p:nvPicPr>
          <p:cNvPr id="2" name="图片 1"/>
          <p:cNvPicPr>
            <a:picLocks noChangeAspect="1"/>
          </p:cNvPicPr>
          <p:nvPr/>
        </p:nvPicPr>
        <p:blipFill>
          <a:blip r:embed="rId2"/>
          <a:stretch>
            <a:fillRect/>
          </a:stretch>
        </p:blipFill>
        <p:spPr>
          <a:xfrm>
            <a:off x="885825" y="3024187"/>
            <a:ext cx="7372350" cy="809625"/>
          </a:xfrm>
          <a:prstGeom prst="rect">
            <a:avLst/>
          </a:prstGeom>
        </p:spPr>
      </p:pic>
      <p:pic>
        <p:nvPicPr>
          <p:cNvPr id="3" name="图片 2"/>
          <p:cNvPicPr>
            <a:picLocks noChangeAspect="1"/>
          </p:cNvPicPr>
          <p:nvPr/>
        </p:nvPicPr>
        <p:blipFill>
          <a:blip r:embed="rId3"/>
          <a:stretch>
            <a:fillRect/>
          </a:stretch>
        </p:blipFill>
        <p:spPr>
          <a:xfrm>
            <a:off x="885825" y="4010917"/>
            <a:ext cx="7439025" cy="17716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p:txBody>
          <a:bodyPr/>
          <a:lstStyle/>
          <a:p>
            <a:pPr eaLnBrk="1" hangingPunct="1"/>
            <a:r>
              <a:rPr lang="en-US" altLang="zh-CN" dirty="0"/>
              <a:t>JNMP</a:t>
            </a:r>
            <a:r>
              <a:rPr lang="zh-CN" altLang="en-US" dirty="0"/>
              <a:t>统一监控平台</a:t>
            </a:r>
            <a:r>
              <a:rPr lang="en-US" altLang="zh-CN" dirty="0"/>
              <a:t>--</a:t>
            </a:r>
            <a:r>
              <a:rPr lang="zh-CN" altLang="en-US" dirty="0" smtClean="0"/>
              <a:t>拓扑监视</a:t>
            </a:r>
          </a:p>
        </p:txBody>
      </p:sp>
      <p:sp>
        <p:nvSpPr>
          <p:cNvPr id="2" name="矩形 1"/>
          <p:cNvSpPr/>
          <p:nvPr/>
        </p:nvSpPr>
        <p:spPr>
          <a:xfrm>
            <a:off x="457200" y="1073654"/>
            <a:ext cx="8229600" cy="1692771"/>
          </a:xfrm>
          <a:prstGeom prst="rect">
            <a:avLst/>
          </a:prstGeom>
        </p:spPr>
        <p:txBody>
          <a:bodyPr wrap="square">
            <a:spAutoFit/>
          </a:bodyPr>
          <a:lstStyle/>
          <a:p>
            <a:pPr indent="304800" algn="just">
              <a:spcAft>
                <a:spcPts val="0"/>
              </a:spcAft>
            </a:pPr>
            <a:r>
              <a:rPr lang="zh-CN" altLang="en-US" kern="100" dirty="0" smtClean="0">
                <a:latin typeface="Calibri" panose="020F0502020204030204" pitchFamily="34" charset="0"/>
                <a:ea typeface="微软雅黑" panose="020B0503020204020204" pitchFamily="34" charset="-122"/>
                <a:cs typeface="Times New Roman" panose="02020603050405020304" pitchFamily="18" charset="0"/>
              </a:rPr>
              <a:t>拓扑展现是监控系统的主要展现界面，</a:t>
            </a:r>
            <a:r>
              <a:rPr lang="zh-CN" altLang="zh-CN" kern="100" dirty="0" smtClean="0">
                <a:latin typeface="Calibri" panose="020F0502020204030204" pitchFamily="34" charset="0"/>
                <a:ea typeface="微软雅黑" panose="020B0503020204020204" pitchFamily="34" charset="-122"/>
                <a:cs typeface="Times New Roman" panose="02020603050405020304" pitchFamily="18" charset="0"/>
              </a:rPr>
              <a:t>用户</a:t>
            </a:r>
            <a:r>
              <a:rPr lang="zh-CN" altLang="zh-CN" kern="100" dirty="0">
                <a:latin typeface="Calibri" panose="020F0502020204030204" pitchFamily="34" charset="0"/>
                <a:ea typeface="微软雅黑" panose="020B0503020204020204" pitchFamily="34" charset="-122"/>
                <a:cs typeface="Times New Roman" panose="02020603050405020304" pitchFamily="18" charset="0"/>
              </a:rPr>
              <a:t>可以按照不同的逻辑关系建立多个不同层次的业务组，并根据</a:t>
            </a:r>
            <a:r>
              <a:rPr lang="zh-CN" altLang="zh-CN" kern="100" dirty="0" smtClean="0">
                <a:latin typeface="Calibri" panose="020F0502020204030204" pitchFamily="34" charset="0"/>
                <a:ea typeface="微软雅黑" panose="020B0503020204020204" pitchFamily="34" charset="-122"/>
                <a:cs typeface="Times New Roman" panose="02020603050405020304" pitchFamily="18" charset="0"/>
              </a:rPr>
              <a:t>业务</a:t>
            </a:r>
            <a:r>
              <a:rPr lang="zh-CN" altLang="en-US" kern="100" dirty="0" smtClean="0">
                <a:latin typeface="Calibri" panose="020F0502020204030204" pitchFamily="34" charset="0"/>
                <a:ea typeface="微软雅黑" panose="020B0503020204020204" pitchFamily="34" charset="-122"/>
                <a:cs typeface="Times New Roman" panose="02020603050405020304" pitchFamily="18" charset="0"/>
              </a:rPr>
              <a:t>需求定制不同</a:t>
            </a:r>
            <a:r>
              <a:rPr lang="zh-CN" altLang="zh-CN" kern="100" dirty="0" smtClean="0">
                <a:latin typeface="Calibri" panose="020F0502020204030204" pitchFamily="34" charset="0"/>
                <a:ea typeface="微软雅黑" panose="020B0503020204020204" pitchFamily="34" charset="-122"/>
                <a:cs typeface="Times New Roman" panose="02020603050405020304" pitchFamily="18" charset="0"/>
              </a:rPr>
              <a:t>的</a:t>
            </a:r>
            <a:r>
              <a:rPr lang="zh-CN" altLang="zh-CN" kern="100" dirty="0">
                <a:latin typeface="Calibri" panose="020F0502020204030204" pitchFamily="34" charset="0"/>
                <a:ea typeface="微软雅黑" panose="020B0503020204020204" pitchFamily="34" charset="-122"/>
                <a:cs typeface="Times New Roman" panose="02020603050405020304" pitchFamily="18" charset="0"/>
              </a:rPr>
              <a:t>拓扑</a:t>
            </a:r>
            <a:r>
              <a:rPr lang="zh-CN" altLang="zh-CN" kern="100" dirty="0" smtClean="0">
                <a:latin typeface="Calibri" panose="020F0502020204030204" pitchFamily="34" charset="0"/>
                <a:ea typeface="微软雅黑" panose="020B0503020204020204" pitchFamily="34" charset="-122"/>
                <a:cs typeface="Times New Roman" panose="02020603050405020304" pitchFamily="18" charset="0"/>
              </a:rPr>
              <a:t>图</a:t>
            </a:r>
            <a:r>
              <a:rPr lang="zh-CN" altLang="en-US" kern="100" dirty="0">
                <a:latin typeface="Calibri" panose="020F0502020204030204" pitchFamily="34" charset="0"/>
                <a:ea typeface="微软雅黑" panose="020B0503020204020204" pitchFamily="34" charset="-122"/>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a:p>
            <a:pPr indent="304800" algn="just">
              <a:spcAft>
                <a:spcPts val="0"/>
              </a:spcAft>
            </a:pPr>
            <a:r>
              <a:rPr lang="zh-CN" altLang="zh-CN" kern="100" dirty="0">
                <a:latin typeface="Calibri" panose="020F0502020204030204" pitchFamily="34" charset="0"/>
                <a:ea typeface="微软雅黑" panose="020B0503020204020204" pitchFamily="34" charset="-122"/>
                <a:cs typeface="Times New Roman" panose="02020603050405020304" pitchFamily="18" charset="0"/>
              </a:rPr>
              <a:t>根据设备路由关系（设备连接关系，网络路由，信号路由等）可以自动生成相应路由图</a:t>
            </a:r>
            <a:r>
              <a:rPr lang="zh-CN" altLang="zh-CN" kern="100" dirty="0" smtClean="0">
                <a:latin typeface="Calibri" panose="020F0502020204030204" pitchFamily="34" charset="0"/>
                <a:ea typeface="微软雅黑" panose="020B0503020204020204" pitchFamily="34" charset="-122"/>
                <a:cs typeface="Times New Roman" panose="02020603050405020304" pitchFamily="18" charset="0"/>
              </a:rPr>
              <a:t>。</a:t>
            </a:r>
            <a:endParaRPr lang="en-US" altLang="zh-CN" kern="100" dirty="0" smtClean="0">
              <a:latin typeface="Calibri" panose="020F0502020204030204" pitchFamily="34" charset="0"/>
              <a:ea typeface="微软雅黑" panose="020B0503020204020204" pitchFamily="34" charset="-122"/>
              <a:cs typeface="Times New Roman" panose="02020603050405020304" pitchFamily="18" charset="0"/>
            </a:endParaRPr>
          </a:p>
          <a:p>
            <a:pPr indent="304800" algn="just">
              <a:spcAft>
                <a:spcPts val="0"/>
              </a:spcAft>
            </a:pPr>
            <a:r>
              <a:rPr lang="zh-CN" altLang="en-US" kern="100" dirty="0">
                <a:latin typeface="Calibri" panose="020F0502020204030204" pitchFamily="34" charset="0"/>
                <a:ea typeface="微软雅黑" panose="020B0503020204020204" pitchFamily="34" charset="-122"/>
                <a:cs typeface="Times New Roman" panose="02020603050405020304" pitchFamily="18" charset="0"/>
              </a:rPr>
              <a:t>多</a:t>
            </a:r>
            <a:r>
              <a:rPr lang="zh-CN" altLang="en-US" kern="100" dirty="0" smtClean="0">
                <a:latin typeface="Calibri" panose="020F0502020204030204" pitchFamily="34" charset="0"/>
                <a:ea typeface="微软雅黑" panose="020B0503020204020204" pitchFamily="34" charset="-122"/>
                <a:cs typeface="Times New Roman" panose="02020603050405020304" pitchFamily="18" charset="0"/>
              </a:rPr>
              <a:t>个拓扑图在大屏展现时可以定时巡视，在多个拓扑图中定时切换。</a:t>
            </a:r>
            <a:endParaRPr lang="en-US" altLang="zh-CN" kern="100" dirty="0" smtClean="0">
              <a:latin typeface="Calibri" panose="020F0502020204030204" pitchFamily="34" charset="0"/>
              <a:ea typeface="微软雅黑" panose="020B0503020204020204" pitchFamily="34" charset="-122"/>
              <a:cs typeface="Times New Roman" panose="02020603050405020304" pitchFamily="18" charset="0"/>
            </a:endParaRPr>
          </a:p>
          <a:p>
            <a:pPr indent="304800" algn="just">
              <a:spcAft>
                <a:spcPts val="0"/>
              </a:spcAft>
            </a:pPr>
            <a:endParaRPr lang="zh-CN" altLang="zh-CN" sz="1400" kern="100" dirty="0">
              <a:latin typeface="Calibri" panose="020F0502020204030204" pitchFamily="34" charset="0"/>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562556195"/>
              </p:ext>
            </p:extLst>
          </p:nvPr>
        </p:nvGraphicFramePr>
        <p:xfrm>
          <a:off x="611560" y="2564904"/>
          <a:ext cx="6096000" cy="3810000"/>
        </p:xfrm>
        <a:graphic>
          <a:graphicData uri="http://schemas.openxmlformats.org/presentationml/2006/ole">
            <mc:AlternateContent xmlns:mc="http://schemas.openxmlformats.org/markup-compatibility/2006">
              <mc:Choice xmlns:v="urn:schemas-microsoft-com:vml" Requires="v">
                <p:oleObj spid="_x0000_s3164" name="Image" r:id="rId4" imgW="14631480" imgH="9144720" progId="Photoshop.Image.12">
                  <p:embed/>
                </p:oleObj>
              </mc:Choice>
              <mc:Fallback>
                <p:oleObj name="Image" r:id="rId4" imgW="14631480" imgH="9144720" progId="Photoshop.Image.12">
                  <p:embed/>
                  <p:pic>
                    <p:nvPicPr>
                      <p:cNvPr id="0" name=""/>
                      <p:cNvPicPr/>
                      <p:nvPr/>
                    </p:nvPicPr>
                    <p:blipFill>
                      <a:blip r:embed="rId5"/>
                      <a:stretch>
                        <a:fillRect/>
                      </a:stretch>
                    </p:blipFill>
                    <p:spPr>
                      <a:xfrm>
                        <a:off x="611560" y="2564904"/>
                        <a:ext cx="6096000" cy="3810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65997295"/>
              </p:ext>
            </p:extLst>
          </p:nvPr>
        </p:nvGraphicFramePr>
        <p:xfrm>
          <a:off x="1187624" y="2795339"/>
          <a:ext cx="6096000" cy="3821113"/>
        </p:xfrm>
        <a:graphic>
          <a:graphicData uri="http://schemas.openxmlformats.org/presentationml/2006/ole">
            <mc:AlternateContent xmlns:mc="http://schemas.openxmlformats.org/markup-compatibility/2006">
              <mc:Choice xmlns:v="urn:schemas-microsoft-com:vml" Requires="v">
                <p:oleObj spid="_x0000_s3165" name="Image" r:id="rId6" imgW="14585760" imgH="9144720" progId="Photoshop.Image.12">
                  <p:embed/>
                </p:oleObj>
              </mc:Choice>
              <mc:Fallback>
                <p:oleObj name="Image" r:id="rId6" imgW="14585760" imgH="9144720" progId="Photoshop.Image.12">
                  <p:embed/>
                  <p:pic>
                    <p:nvPicPr>
                      <p:cNvPr id="0" name=""/>
                      <p:cNvPicPr/>
                      <p:nvPr/>
                    </p:nvPicPr>
                    <p:blipFill>
                      <a:blip r:embed="rId7"/>
                      <a:stretch>
                        <a:fillRect/>
                      </a:stretch>
                    </p:blipFill>
                    <p:spPr>
                      <a:xfrm>
                        <a:off x="1187624" y="2795339"/>
                        <a:ext cx="6096000" cy="3821113"/>
                      </a:xfrm>
                      <a:prstGeom prst="rect">
                        <a:avLst/>
                      </a:prstGeom>
                    </p:spPr>
                  </p:pic>
                </p:oleObj>
              </mc:Fallback>
            </mc:AlternateContent>
          </a:graphicData>
        </a:graphic>
      </p:graphicFrame>
      <p:pic>
        <p:nvPicPr>
          <p:cNvPr id="6" name="图片 5"/>
          <p:cNvPicPr>
            <a:picLocks noChangeAspect="1"/>
          </p:cNvPicPr>
          <p:nvPr/>
        </p:nvPicPr>
        <p:blipFill>
          <a:blip r:embed="rId8"/>
          <a:stretch>
            <a:fillRect/>
          </a:stretch>
        </p:blipFill>
        <p:spPr>
          <a:xfrm>
            <a:off x="1896454" y="3039713"/>
            <a:ext cx="5963234" cy="3455965"/>
          </a:xfrm>
          <a:prstGeom prst="rect">
            <a:avLst/>
          </a:prstGeom>
        </p:spPr>
      </p:pic>
      <p:pic>
        <p:nvPicPr>
          <p:cNvPr id="4" name="图片 3"/>
          <p:cNvPicPr>
            <a:picLocks noChangeAspect="1"/>
          </p:cNvPicPr>
          <p:nvPr/>
        </p:nvPicPr>
        <p:blipFill>
          <a:blip r:embed="rId9"/>
          <a:stretch>
            <a:fillRect/>
          </a:stretch>
        </p:blipFill>
        <p:spPr>
          <a:xfrm>
            <a:off x="2370164" y="3191198"/>
            <a:ext cx="5730227" cy="369946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en-US" altLang="zh-CN" dirty="0"/>
              <a:t>JNMP</a:t>
            </a:r>
            <a:r>
              <a:rPr lang="zh-CN" altLang="en-US" dirty="0"/>
              <a:t>统一监控平台</a:t>
            </a:r>
            <a:r>
              <a:rPr lang="en-US" altLang="zh-CN" dirty="0"/>
              <a:t>--</a:t>
            </a:r>
            <a:r>
              <a:rPr lang="zh-CN" altLang="en-US" dirty="0" smtClean="0"/>
              <a:t>资源管理</a:t>
            </a:r>
          </a:p>
        </p:txBody>
      </p:sp>
      <p:pic>
        <p:nvPicPr>
          <p:cNvPr id="2" name="图片 1"/>
          <p:cNvPicPr>
            <a:picLocks noChangeAspect="1"/>
          </p:cNvPicPr>
          <p:nvPr/>
        </p:nvPicPr>
        <p:blipFill>
          <a:blip r:embed="rId3"/>
          <a:stretch>
            <a:fillRect/>
          </a:stretch>
        </p:blipFill>
        <p:spPr>
          <a:xfrm>
            <a:off x="769697" y="2348880"/>
            <a:ext cx="7604606" cy="4203551"/>
          </a:xfrm>
          <a:prstGeom prst="rect">
            <a:avLst/>
          </a:prstGeom>
        </p:spPr>
      </p:pic>
      <p:sp>
        <p:nvSpPr>
          <p:cNvPr id="3" name="文本框 2"/>
          <p:cNvSpPr txBox="1"/>
          <p:nvPr/>
        </p:nvSpPr>
        <p:spPr>
          <a:xfrm>
            <a:off x="470121" y="1124744"/>
            <a:ext cx="7917103" cy="923330"/>
          </a:xfrm>
          <a:prstGeom prst="rect">
            <a:avLst/>
          </a:prstGeom>
          <a:noFill/>
        </p:spPr>
        <p:txBody>
          <a:bodyPr wrap="square" rtlCol="0">
            <a:spAutoFit/>
          </a:bodyPr>
          <a:lstStyle/>
          <a:p>
            <a:r>
              <a:rPr lang="zh-CN" altLang="en-US" dirty="0" smtClean="0"/>
              <a:t>资源管理</a:t>
            </a:r>
            <a:r>
              <a:rPr lang="zh-CN" altLang="zh-CN" dirty="0" smtClean="0"/>
              <a:t>可以</a:t>
            </a:r>
            <a:r>
              <a:rPr lang="zh-CN" altLang="zh-CN" dirty="0"/>
              <a:t>按照设备类型，设备网段，自定义业务组，地理位置等不同</a:t>
            </a:r>
            <a:r>
              <a:rPr lang="zh-CN" altLang="zh-CN" dirty="0" smtClean="0"/>
              <a:t>方式</a:t>
            </a:r>
            <a:r>
              <a:rPr lang="zh-CN" altLang="en-US" dirty="0" smtClean="0"/>
              <a:t>浏览与管理设备</a:t>
            </a:r>
            <a:r>
              <a:rPr lang="zh-CN" altLang="zh-CN" dirty="0" smtClean="0"/>
              <a:t>。</a:t>
            </a:r>
            <a:r>
              <a:rPr lang="zh-CN" altLang="en-US" dirty="0" smtClean="0"/>
              <a:t>通过资源管理</a:t>
            </a:r>
            <a:r>
              <a:rPr lang="zh-CN" altLang="zh-CN" dirty="0" smtClean="0"/>
              <a:t>可以</a:t>
            </a:r>
            <a:r>
              <a:rPr lang="zh-CN" altLang="zh-CN" dirty="0"/>
              <a:t>查看设备属性</a:t>
            </a:r>
            <a:r>
              <a:rPr lang="zh-CN" altLang="zh-CN" dirty="0" smtClean="0"/>
              <a:t>，设备</a:t>
            </a:r>
            <a:r>
              <a:rPr lang="zh-CN" altLang="zh-CN" dirty="0"/>
              <a:t>监控指标配置，设备监控指标浏览，当前设备状态，</a:t>
            </a:r>
            <a:r>
              <a:rPr lang="en-US" altLang="zh-CN" dirty="0"/>
              <a:t>MIB</a:t>
            </a:r>
            <a:r>
              <a:rPr lang="zh-CN" altLang="zh-CN" dirty="0"/>
              <a:t>浏览等。</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lstStyle/>
          <a:p>
            <a:pPr eaLnBrk="1" hangingPunct="1"/>
            <a:r>
              <a:rPr lang="en-US" altLang="zh-CN" dirty="0"/>
              <a:t>JNMP</a:t>
            </a:r>
            <a:r>
              <a:rPr lang="zh-CN" altLang="en-US" dirty="0"/>
              <a:t>统一监控平台</a:t>
            </a:r>
            <a:r>
              <a:rPr lang="en-US" altLang="zh-CN" dirty="0"/>
              <a:t>--</a:t>
            </a:r>
            <a:r>
              <a:rPr lang="zh-CN" altLang="en-US" dirty="0" smtClean="0"/>
              <a:t>事件管理</a:t>
            </a:r>
          </a:p>
        </p:txBody>
      </p:sp>
      <p:sp>
        <p:nvSpPr>
          <p:cNvPr id="2" name="矩形 1"/>
          <p:cNvSpPr/>
          <p:nvPr/>
        </p:nvSpPr>
        <p:spPr>
          <a:xfrm>
            <a:off x="457200" y="1196752"/>
            <a:ext cx="8229600" cy="646331"/>
          </a:xfrm>
          <a:prstGeom prst="rect">
            <a:avLst/>
          </a:prstGeom>
        </p:spPr>
        <p:txBody>
          <a:bodyPr wrap="square">
            <a:spAutoFit/>
          </a:bodyPr>
          <a:lstStyle/>
          <a:p>
            <a:r>
              <a:rPr lang="zh-CN" altLang="zh-CN" dirty="0">
                <a:ea typeface="微软雅黑" panose="020B0503020204020204" pitchFamily="34" charset="-122"/>
                <a:cs typeface="Times New Roman" panose="02020603050405020304" pitchFamily="18" charset="0"/>
              </a:rPr>
              <a:t>事件管理是对监控管理平台接收到的各类告警数据进行处理、分析和展现的功能模块，告警管理模块是系统监控平台的</a:t>
            </a:r>
            <a:r>
              <a:rPr lang="zh-CN" altLang="zh-CN" dirty="0" smtClean="0">
                <a:ea typeface="微软雅黑" panose="020B0503020204020204" pitchFamily="34" charset="-122"/>
                <a:cs typeface="Times New Roman" panose="02020603050405020304" pitchFamily="18" charset="0"/>
              </a:rPr>
              <a:t>核心</a:t>
            </a:r>
            <a:r>
              <a:rPr lang="zh-CN" altLang="en-US" dirty="0" smtClean="0">
                <a:ea typeface="微软雅黑" panose="020B0503020204020204" pitchFamily="34" charset="-122"/>
                <a:cs typeface="Times New Roman" panose="02020603050405020304" pitchFamily="18" charset="0"/>
              </a:rPr>
              <a:t>功能。</a:t>
            </a:r>
            <a:endParaRPr lang="zh-CN" altLang="en-US" dirty="0"/>
          </a:p>
        </p:txBody>
      </p:sp>
      <p:pic>
        <p:nvPicPr>
          <p:cNvPr id="5" name="图片 4" descr="方案用图"/>
          <p:cNvPicPr/>
          <p:nvPr/>
        </p:nvPicPr>
        <p:blipFill>
          <a:blip r:embed="rId3"/>
          <a:srcRect/>
          <a:stretch>
            <a:fillRect/>
          </a:stretch>
        </p:blipFill>
        <p:spPr bwMode="auto">
          <a:xfrm>
            <a:off x="539552" y="2076597"/>
            <a:ext cx="5241925" cy="2851785"/>
          </a:xfrm>
          <a:prstGeom prst="rect">
            <a:avLst/>
          </a:prstGeom>
          <a:noFill/>
          <a:ln w="9525">
            <a:noFill/>
            <a:miter lim="800000"/>
            <a:headEnd/>
            <a:tailEnd/>
          </a:ln>
        </p:spPr>
      </p:pic>
      <p:pic>
        <p:nvPicPr>
          <p:cNvPr id="3" name="图片 2"/>
          <p:cNvPicPr>
            <a:picLocks noChangeAspect="1"/>
          </p:cNvPicPr>
          <p:nvPr/>
        </p:nvPicPr>
        <p:blipFill>
          <a:blip r:embed="rId4"/>
          <a:stretch>
            <a:fillRect/>
          </a:stretch>
        </p:blipFill>
        <p:spPr>
          <a:xfrm>
            <a:off x="2987824" y="3212976"/>
            <a:ext cx="5963234" cy="34559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pPr eaLnBrk="1" hangingPunct="1"/>
            <a:r>
              <a:rPr lang="en-US" altLang="zh-CN" dirty="0"/>
              <a:t>JNMP</a:t>
            </a:r>
            <a:r>
              <a:rPr lang="zh-CN" altLang="en-US" dirty="0"/>
              <a:t>统一监控平台</a:t>
            </a:r>
            <a:r>
              <a:rPr lang="en-US" altLang="zh-CN" dirty="0"/>
              <a:t>--</a:t>
            </a:r>
            <a:r>
              <a:rPr lang="zh-CN" altLang="en-US" dirty="0" smtClean="0"/>
              <a:t>性能管理</a:t>
            </a:r>
          </a:p>
        </p:txBody>
      </p:sp>
      <p:sp>
        <p:nvSpPr>
          <p:cNvPr id="2" name="矩形 1"/>
          <p:cNvSpPr/>
          <p:nvPr/>
        </p:nvSpPr>
        <p:spPr>
          <a:xfrm>
            <a:off x="457200" y="1124744"/>
            <a:ext cx="8229600" cy="923330"/>
          </a:xfrm>
          <a:prstGeom prst="rect">
            <a:avLst/>
          </a:prstGeom>
        </p:spPr>
        <p:txBody>
          <a:bodyPr wrap="square">
            <a:spAutoFit/>
          </a:bodyPr>
          <a:lstStyle/>
          <a:p>
            <a:r>
              <a:rPr lang="zh-CN" altLang="zh-CN" dirty="0">
                <a:ea typeface="微软雅黑" panose="020B0503020204020204" pitchFamily="34" charset="-122"/>
                <a:cs typeface="Times New Roman" panose="02020603050405020304" pitchFamily="18" charset="0"/>
              </a:rPr>
              <a:t>监控平台能够通过多种采集手段</a:t>
            </a:r>
            <a:r>
              <a:rPr lang="zh-CN" altLang="zh-CN" dirty="0" smtClean="0">
                <a:ea typeface="微软雅黑" panose="020B0503020204020204" pitchFamily="34" charset="-122"/>
                <a:cs typeface="Times New Roman" panose="02020603050405020304" pitchFamily="18" charset="0"/>
              </a:rPr>
              <a:t>，采集</a:t>
            </a:r>
            <a:r>
              <a:rPr lang="zh-CN" altLang="en-US" dirty="0">
                <a:ea typeface="微软雅黑" panose="020B0503020204020204" pitchFamily="34" charset="-122"/>
                <a:cs typeface="Times New Roman" panose="02020603050405020304" pitchFamily="18" charset="0"/>
              </a:rPr>
              <a:t>性能</a:t>
            </a:r>
            <a:r>
              <a:rPr lang="zh-CN" altLang="zh-CN" dirty="0" smtClean="0">
                <a:ea typeface="微软雅黑" panose="020B0503020204020204" pitchFamily="34" charset="-122"/>
                <a:cs typeface="Times New Roman" panose="02020603050405020304" pitchFamily="18" charset="0"/>
              </a:rPr>
              <a:t>数据</a:t>
            </a:r>
            <a:r>
              <a:rPr lang="zh-CN" altLang="zh-CN" dirty="0">
                <a:ea typeface="微软雅黑" panose="020B0503020204020204" pitchFamily="34" charset="-122"/>
                <a:cs typeface="Times New Roman" panose="02020603050405020304" pitchFamily="18" charset="0"/>
              </a:rPr>
              <a:t>，包括网络、主机、数据库、存储、</a:t>
            </a:r>
            <a:r>
              <a:rPr lang="zh-CN" altLang="zh-CN" dirty="0" smtClean="0">
                <a:ea typeface="微软雅黑" panose="020B0503020204020204" pitchFamily="34" charset="-122"/>
                <a:cs typeface="Times New Roman" panose="02020603050405020304" pitchFamily="18" charset="0"/>
              </a:rPr>
              <a:t>虚拟机</a:t>
            </a:r>
            <a:r>
              <a:rPr lang="zh-CN" altLang="en-US" dirty="0" smtClean="0">
                <a:ea typeface="微软雅黑" panose="020B0503020204020204" pitchFamily="34" charset="-122"/>
                <a:cs typeface="Times New Roman" panose="02020603050405020304" pitchFamily="18" charset="0"/>
              </a:rPr>
              <a:t>、机房监控主机，传感器</a:t>
            </a:r>
            <a:r>
              <a:rPr lang="zh-CN" altLang="zh-CN" dirty="0" smtClean="0">
                <a:ea typeface="微软雅黑" panose="020B0503020204020204" pitchFamily="34" charset="-122"/>
                <a:cs typeface="Times New Roman" panose="02020603050405020304" pitchFamily="18" charset="0"/>
              </a:rPr>
              <a:t>等</a:t>
            </a:r>
            <a:r>
              <a:rPr lang="zh-CN" altLang="zh-CN" dirty="0">
                <a:ea typeface="微软雅黑" panose="020B0503020204020204" pitchFamily="34" charset="-122"/>
                <a:cs typeface="Times New Roman" panose="02020603050405020304" pitchFamily="18" charset="0"/>
              </a:rPr>
              <a:t>设备的</a:t>
            </a:r>
            <a:r>
              <a:rPr lang="zh-CN" altLang="zh-CN" dirty="0" smtClean="0">
                <a:ea typeface="微软雅黑" panose="020B0503020204020204" pitchFamily="34" charset="-122"/>
                <a:cs typeface="Times New Roman" panose="02020603050405020304" pitchFamily="18" charset="0"/>
              </a:rPr>
              <a:t>性能数据</a:t>
            </a:r>
            <a:r>
              <a:rPr lang="zh-CN" altLang="en-US" dirty="0" smtClean="0">
                <a:ea typeface="微软雅黑" panose="020B0503020204020204" pitchFamily="34" charset="-122"/>
                <a:cs typeface="Times New Roman" panose="02020603050405020304" pitchFamily="18" charset="0"/>
              </a:rPr>
              <a:t>，</a:t>
            </a:r>
            <a:r>
              <a:rPr lang="zh-CN" altLang="zh-CN" dirty="0" smtClean="0">
                <a:ea typeface="微软雅黑" panose="020B0503020204020204" pitchFamily="34" charset="-122"/>
                <a:cs typeface="Times New Roman" panose="02020603050405020304" pitchFamily="18" charset="0"/>
              </a:rPr>
              <a:t>性能指标提供门限值设置</a:t>
            </a:r>
            <a:r>
              <a:rPr lang="zh-CN" altLang="en-US" dirty="0" smtClean="0">
                <a:ea typeface="微软雅黑" panose="020B0503020204020204" pitchFamily="34" charset="-122"/>
                <a:cs typeface="Times New Roman" panose="02020603050405020304" pitchFamily="18" charset="0"/>
              </a:rPr>
              <a:t>功能</a:t>
            </a:r>
            <a:r>
              <a:rPr lang="zh-CN" altLang="zh-CN" dirty="0" smtClean="0">
                <a:ea typeface="微软雅黑" panose="020B0503020204020204" pitchFamily="34" charset="-122"/>
                <a:cs typeface="Times New Roman" panose="02020603050405020304" pitchFamily="18" charset="0"/>
              </a:rPr>
              <a:t>，</a:t>
            </a:r>
            <a:r>
              <a:rPr lang="zh-CN" altLang="en-US" dirty="0" smtClean="0">
                <a:ea typeface="微软雅黑" panose="020B0503020204020204" pitchFamily="34" charset="-122"/>
                <a:cs typeface="Times New Roman" panose="02020603050405020304" pitchFamily="18" charset="0"/>
              </a:rPr>
              <a:t>超出</a:t>
            </a:r>
            <a:r>
              <a:rPr lang="zh-CN" altLang="zh-CN" dirty="0" smtClean="0">
                <a:ea typeface="微软雅黑" panose="020B0503020204020204" pitchFamily="34" charset="-122"/>
                <a:cs typeface="Times New Roman" panose="02020603050405020304" pitchFamily="18" charset="0"/>
              </a:rPr>
              <a:t>门限</a:t>
            </a:r>
            <a:r>
              <a:rPr lang="zh-CN" altLang="zh-CN" dirty="0">
                <a:ea typeface="微软雅黑" panose="020B0503020204020204" pitchFamily="34" charset="-122"/>
                <a:cs typeface="Times New Roman" panose="02020603050405020304" pitchFamily="18" charset="0"/>
              </a:rPr>
              <a:t>内的性能指标自动生成</a:t>
            </a:r>
            <a:r>
              <a:rPr lang="zh-CN" altLang="zh-CN" dirty="0" smtClean="0">
                <a:ea typeface="微软雅黑" panose="020B0503020204020204" pitchFamily="34" charset="-122"/>
                <a:cs typeface="Times New Roman" panose="02020603050405020304" pitchFamily="18" charset="0"/>
              </a:rPr>
              <a:t>告警</a:t>
            </a:r>
            <a:r>
              <a:rPr lang="zh-CN" altLang="en-US" dirty="0" smtClean="0">
                <a:ea typeface="微软雅黑" panose="020B0503020204020204" pitchFamily="34" charset="-122"/>
                <a:cs typeface="Times New Roman" panose="02020603050405020304" pitchFamily="18" charset="0"/>
              </a:rPr>
              <a:t>信息。</a:t>
            </a:r>
            <a:endParaRPr lang="zh-CN" altLang="en-US" dirty="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459016" y="2060469"/>
            <a:ext cx="6800528" cy="2520659"/>
          </a:xfrm>
          <a:prstGeom prst="rect">
            <a:avLst/>
          </a:prstGeom>
        </p:spPr>
      </p:pic>
      <p:pic>
        <p:nvPicPr>
          <p:cNvPr id="4" name="图片 3"/>
          <p:cNvPicPr>
            <a:picLocks noChangeAspect="1"/>
          </p:cNvPicPr>
          <p:nvPr/>
        </p:nvPicPr>
        <p:blipFill>
          <a:blip r:embed="rId4"/>
          <a:stretch>
            <a:fillRect/>
          </a:stretch>
        </p:blipFill>
        <p:spPr>
          <a:xfrm>
            <a:off x="1187624" y="2048074"/>
            <a:ext cx="6696744" cy="4266474"/>
          </a:xfrm>
          <a:prstGeom prst="rect">
            <a:avLst/>
          </a:prstGeom>
        </p:spPr>
      </p:pic>
      <p:pic>
        <p:nvPicPr>
          <p:cNvPr id="5" name="图片 4"/>
          <p:cNvPicPr>
            <a:picLocks noChangeAspect="1"/>
          </p:cNvPicPr>
          <p:nvPr/>
        </p:nvPicPr>
        <p:blipFill>
          <a:blip r:embed="rId5"/>
          <a:stretch>
            <a:fillRect/>
          </a:stretch>
        </p:blipFill>
        <p:spPr>
          <a:xfrm>
            <a:off x="2987824" y="2672690"/>
            <a:ext cx="6011280" cy="417200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pPr eaLnBrk="1" hangingPunct="1"/>
            <a:r>
              <a:rPr lang="en-US" altLang="zh-CN" dirty="0"/>
              <a:t>JNMP</a:t>
            </a:r>
            <a:r>
              <a:rPr lang="zh-CN" altLang="en-US" dirty="0"/>
              <a:t>统一监控平台</a:t>
            </a:r>
            <a:r>
              <a:rPr lang="en-US" altLang="zh-CN" dirty="0"/>
              <a:t>--</a:t>
            </a:r>
            <a:r>
              <a:rPr lang="zh-CN" altLang="en-US" dirty="0" smtClean="0"/>
              <a:t>数据报表</a:t>
            </a:r>
          </a:p>
        </p:txBody>
      </p:sp>
      <p:sp>
        <p:nvSpPr>
          <p:cNvPr id="32771" name="Rectangle 3"/>
          <p:cNvSpPr>
            <a:spLocks noGrp="1" noChangeArrowheads="1"/>
          </p:cNvSpPr>
          <p:nvPr>
            <p:ph type="body" idx="4294967295"/>
          </p:nvPr>
        </p:nvSpPr>
        <p:spPr>
          <a:xfrm>
            <a:off x="457200" y="1052736"/>
            <a:ext cx="7499176" cy="1834898"/>
          </a:xfrm>
        </p:spPr>
        <p:txBody>
          <a:bodyPr>
            <a:normAutofit/>
          </a:bodyPr>
          <a:lstStyle/>
          <a:p>
            <a:pPr eaLnBrk="1" hangingPunct="1">
              <a:defRPr/>
            </a:pPr>
            <a:r>
              <a:rPr lang="zh-CN" altLang="en-US" sz="2000" dirty="0" smtClean="0"/>
              <a:t>主要提供的功能</a:t>
            </a:r>
          </a:p>
          <a:p>
            <a:pPr lvl="1" eaLnBrk="1" hangingPunct="1">
              <a:defRPr/>
            </a:pPr>
            <a:r>
              <a:rPr lang="zh-CN" altLang="en-US" sz="1800" dirty="0" smtClean="0"/>
              <a:t>按照业务关系进行管理数据的统一组织与整合</a:t>
            </a:r>
          </a:p>
          <a:p>
            <a:pPr lvl="1" eaLnBrk="1" hangingPunct="1">
              <a:defRPr/>
            </a:pPr>
            <a:r>
              <a:rPr lang="zh-CN" altLang="en-US" sz="1800" dirty="0" smtClean="0"/>
              <a:t>多维度多粒度的管理数据展现</a:t>
            </a:r>
          </a:p>
          <a:p>
            <a:pPr lvl="1" eaLnBrk="1" hangingPunct="1">
              <a:defRPr/>
            </a:pPr>
            <a:r>
              <a:rPr lang="zh-CN" altLang="en-US" sz="1800" dirty="0" smtClean="0"/>
              <a:t>可定制的报表格式</a:t>
            </a:r>
          </a:p>
          <a:p>
            <a:pPr lvl="1" eaLnBrk="1" hangingPunct="1">
              <a:defRPr/>
            </a:pPr>
            <a:r>
              <a:rPr lang="zh-CN" altLang="en-US" sz="1800" dirty="0" smtClean="0"/>
              <a:t>报表自动生成与发布</a:t>
            </a:r>
          </a:p>
        </p:txBody>
      </p:sp>
      <p:pic>
        <p:nvPicPr>
          <p:cNvPr id="3" name="图片 2"/>
          <p:cNvPicPr>
            <a:picLocks noChangeAspect="1"/>
          </p:cNvPicPr>
          <p:nvPr/>
        </p:nvPicPr>
        <p:blipFill>
          <a:blip r:embed="rId3"/>
          <a:stretch>
            <a:fillRect/>
          </a:stretch>
        </p:blipFill>
        <p:spPr>
          <a:xfrm>
            <a:off x="478904" y="2708920"/>
            <a:ext cx="8075240" cy="3816424"/>
          </a:xfrm>
          <a:prstGeom prst="rect">
            <a:avLst/>
          </a:prstGeom>
        </p:spPr>
      </p:pic>
      <p:pic>
        <p:nvPicPr>
          <p:cNvPr id="4" name="图片 3"/>
          <p:cNvPicPr>
            <a:picLocks noChangeAspect="1"/>
          </p:cNvPicPr>
          <p:nvPr/>
        </p:nvPicPr>
        <p:blipFill>
          <a:blip r:embed="rId4"/>
          <a:stretch>
            <a:fillRect/>
          </a:stretch>
        </p:blipFill>
        <p:spPr>
          <a:xfrm>
            <a:off x="894909" y="5013176"/>
            <a:ext cx="8249091" cy="18360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41"/>
          <p:cNvSpPr>
            <a:spLocks noChangeArrowheads="1"/>
          </p:cNvSpPr>
          <p:nvPr/>
        </p:nvSpPr>
        <p:spPr bwMode="auto">
          <a:xfrm>
            <a:off x="1684338" y="2498725"/>
            <a:ext cx="3497262" cy="2808288"/>
          </a:xfrm>
          <a:prstGeom prst="rightArrow">
            <a:avLst>
              <a:gd name="adj1" fmla="val 76926"/>
              <a:gd name="adj2" fmla="val 23177"/>
            </a:avLst>
          </a:prstGeom>
          <a:gradFill rotWithShape="1">
            <a:gsLst>
              <a:gs pos="0">
                <a:srgbClr val="343051">
                  <a:alpha val="0"/>
                </a:srgbClr>
              </a:gs>
              <a:gs pos="100000">
                <a:srgbClr val="7067AF"/>
              </a:gs>
            </a:gsLst>
            <a:lin ang="0" scaled="1"/>
          </a:gradFill>
          <a:ln w="9525">
            <a:noFill/>
            <a:miter lim="800000"/>
            <a:headEnd/>
            <a:tailEnd/>
          </a:ln>
        </p:spPr>
        <p:txBody>
          <a:bodyPr wrap="none" anchor="ctr"/>
          <a:lstStyle/>
          <a:p>
            <a:endParaRPr lang="zh-CN" altLang="en-US"/>
          </a:p>
        </p:txBody>
      </p:sp>
      <p:sp>
        <p:nvSpPr>
          <p:cNvPr id="12" name="Rectangle 43"/>
          <p:cNvSpPr>
            <a:spLocks noChangeArrowheads="1"/>
          </p:cNvSpPr>
          <p:nvPr/>
        </p:nvSpPr>
        <p:spPr bwMode="auto">
          <a:xfrm>
            <a:off x="609600" y="4348163"/>
            <a:ext cx="3352800" cy="1443037"/>
          </a:xfrm>
          <a:prstGeom prst="rect">
            <a:avLst/>
          </a:prstGeom>
          <a:gradFill rotWithShape="0">
            <a:gsLst>
              <a:gs pos="0">
                <a:srgbClr val="FDFDFD"/>
              </a:gs>
              <a:gs pos="100000">
                <a:srgbClr val="C9C5C4"/>
              </a:gs>
            </a:gsLst>
            <a:lin ang="5400000" scaled="1"/>
          </a:gradFill>
          <a:ln w="12700">
            <a:solidFill>
              <a:srgbClr val="B2B2B2"/>
            </a:solidFill>
            <a:miter lim="800000"/>
            <a:headEnd/>
            <a:tailEnd/>
          </a:ln>
          <a:effectLst>
            <a:outerShdw dist="53882" dir="2700000" algn="ctr" rotWithShape="0">
              <a:srgbClr val="000000">
                <a:alpha val="30000"/>
              </a:srgbClr>
            </a:outerShdw>
          </a:effectLst>
        </p:spPr>
        <p:txBody>
          <a:bodyPr wrap="none" lIns="99745" tIns="49873" rIns="99745" bIns="49873" anchor="ctr"/>
          <a:lstStyle/>
          <a:p>
            <a:pPr marL="180975">
              <a:lnSpc>
                <a:spcPct val="130000"/>
              </a:lnSpc>
              <a:defRPr/>
            </a:pPr>
            <a:endParaRPr lang="en-US" altLang="ko-KR" sz="1100" b="1">
              <a:solidFill>
                <a:srgbClr val="003366"/>
              </a:solidFill>
              <a:latin typeface="Arial" charset="0"/>
              <a:ea typeface="Gulim" pitchFamily="34" charset="-127"/>
            </a:endParaRPr>
          </a:p>
        </p:txBody>
      </p:sp>
      <p:sp>
        <p:nvSpPr>
          <p:cNvPr id="13" name="Rectangle 44"/>
          <p:cNvSpPr>
            <a:spLocks noChangeArrowheads="1"/>
          </p:cNvSpPr>
          <p:nvPr/>
        </p:nvSpPr>
        <p:spPr bwMode="auto">
          <a:xfrm>
            <a:off x="611188" y="2435225"/>
            <a:ext cx="3351212" cy="1374775"/>
          </a:xfrm>
          <a:prstGeom prst="rect">
            <a:avLst/>
          </a:prstGeom>
          <a:gradFill rotWithShape="0">
            <a:gsLst>
              <a:gs pos="0">
                <a:srgbClr val="FDFDFD"/>
              </a:gs>
              <a:gs pos="100000">
                <a:srgbClr val="C9C5C4"/>
              </a:gs>
            </a:gsLst>
            <a:lin ang="5400000" scaled="1"/>
          </a:gradFill>
          <a:ln w="12700">
            <a:solidFill>
              <a:srgbClr val="B2B2B2"/>
            </a:solidFill>
            <a:miter lim="800000"/>
            <a:headEnd/>
            <a:tailEnd/>
          </a:ln>
          <a:effectLst>
            <a:outerShdw dist="53882" dir="2700000" algn="ctr" rotWithShape="0">
              <a:srgbClr val="000000">
                <a:alpha val="30000"/>
              </a:srgbClr>
            </a:outerShdw>
          </a:effectLst>
        </p:spPr>
        <p:txBody>
          <a:bodyPr wrap="none" lIns="99745" tIns="49873" rIns="99745" bIns="49873" anchor="ctr"/>
          <a:lstStyle/>
          <a:p>
            <a:pPr marL="180975">
              <a:lnSpc>
                <a:spcPct val="130000"/>
              </a:lnSpc>
              <a:defRPr/>
            </a:pPr>
            <a:endParaRPr lang="ko-KR" altLang="en-US" sz="1100" b="1">
              <a:solidFill>
                <a:srgbClr val="800000"/>
              </a:solidFill>
              <a:latin typeface="Arial" charset="0"/>
              <a:ea typeface="Gulim" pitchFamily="34" charset="-127"/>
            </a:endParaRPr>
          </a:p>
        </p:txBody>
      </p:sp>
      <p:sp>
        <p:nvSpPr>
          <p:cNvPr id="21509" name="Rectangle 55"/>
          <p:cNvSpPr>
            <a:spLocks noChangeArrowheads="1"/>
          </p:cNvSpPr>
          <p:nvPr/>
        </p:nvSpPr>
        <p:spPr bwMode="auto">
          <a:xfrm>
            <a:off x="611188" y="3976688"/>
            <a:ext cx="3351212" cy="371475"/>
          </a:xfrm>
          <a:prstGeom prst="rect">
            <a:avLst/>
          </a:prstGeom>
          <a:gradFill rotWithShape="0">
            <a:gsLst>
              <a:gs pos="0">
                <a:srgbClr val="63AEE7"/>
              </a:gs>
              <a:gs pos="100000">
                <a:srgbClr val="386282"/>
              </a:gs>
            </a:gsLst>
            <a:lin ang="5400000" scaled="1"/>
          </a:gradFill>
          <a:ln w="9525">
            <a:noFill/>
            <a:miter lim="800000"/>
            <a:headEnd/>
            <a:tailEnd/>
          </a:ln>
        </p:spPr>
        <p:txBody>
          <a:bodyPr wrap="none" anchor="ctr"/>
          <a:lstStyle/>
          <a:p>
            <a:pPr algn="ctr"/>
            <a:r>
              <a:rPr lang="en-US" altLang="ko-KR">
                <a:solidFill>
                  <a:srgbClr val="FFFFFF"/>
                </a:solidFill>
                <a:latin typeface="黑体" pitchFamily="49" charset="-122"/>
                <a:ea typeface="黑体" pitchFamily="49" charset="-122"/>
              </a:rPr>
              <a:t>AV积累</a:t>
            </a:r>
            <a:endParaRPr lang="ko-KR" altLang="en-US">
              <a:solidFill>
                <a:srgbClr val="FFFFFF"/>
              </a:solidFill>
              <a:latin typeface="黑体" pitchFamily="49" charset="-122"/>
              <a:ea typeface="HY견고딕"/>
              <a:cs typeface="HY견고딕"/>
            </a:endParaRPr>
          </a:p>
        </p:txBody>
      </p:sp>
      <p:sp>
        <p:nvSpPr>
          <p:cNvPr id="21510" name="Rectangle 56"/>
          <p:cNvSpPr>
            <a:spLocks noChangeArrowheads="1"/>
          </p:cNvSpPr>
          <p:nvPr/>
        </p:nvSpPr>
        <p:spPr bwMode="auto">
          <a:xfrm>
            <a:off x="611188" y="2057400"/>
            <a:ext cx="3351212" cy="371475"/>
          </a:xfrm>
          <a:prstGeom prst="rect">
            <a:avLst/>
          </a:prstGeom>
          <a:gradFill rotWithShape="0">
            <a:gsLst>
              <a:gs pos="0">
                <a:srgbClr val="CC3300"/>
              </a:gs>
              <a:gs pos="100000">
                <a:srgbClr val="721D00"/>
              </a:gs>
            </a:gsLst>
            <a:lin ang="5400000" scaled="1"/>
          </a:gradFill>
          <a:ln w="9525">
            <a:noFill/>
            <a:miter lim="800000"/>
            <a:headEnd/>
            <a:tailEnd/>
          </a:ln>
        </p:spPr>
        <p:txBody>
          <a:bodyPr wrap="none" anchor="ctr"/>
          <a:lstStyle/>
          <a:p>
            <a:pPr algn="ctr"/>
            <a:r>
              <a:rPr lang="en-US" altLang="ko-KR">
                <a:solidFill>
                  <a:srgbClr val="FFFFFF"/>
                </a:solidFill>
                <a:latin typeface="黑体" pitchFamily="49" charset="-122"/>
                <a:ea typeface="黑体" pitchFamily="49" charset="-122"/>
              </a:rPr>
              <a:t>IT积累</a:t>
            </a:r>
            <a:endParaRPr lang="ko-KR" altLang="en-US">
              <a:solidFill>
                <a:srgbClr val="FFFFFF"/>
              </a:solidFill>
              <a:latin typeface="黑体" pitchFamily="49" charset="-122"/>
              <a:ea typeface="HY견고딕"/>
              <a:cs typeface="HY견고딕"/>
            </a:endParaRPr>
          </a:p>
        </p:txBody>
      </p:sp>
      <p:sp>
        <p:nvSpPr>
          <p:cNvPr id="21511" name="TextBox 42"/>
          <p:cNvSpPr txBox="1">
            <a:spLocks noChangeArrowheads="1"/>
          </p:cNvSpPr>
          <p:nvPr/>
        </p:nvSpPr>
        <p:spPr bwMode="auto">
          <a:xfrm>
            <a:off x="609600" y="2438400"/>
            <a:ext cx="3352800" cy="1384300"/>
          </a:xfrm>
          <a:prstGeom prst="rect">
            <a:avLst/>
          </a:prstGeom>
          <a:noFill/>
          <a:ln w="9525">
            <a:noFill/>
            <a:miter lim="800000"/>
            <a:headEnd/>
            <a:tailEnd/>
          </a:ln>
        </p:spPr>
        <p:txBody>
          <a:bodyPr>
            <a:spAutoFit/>
          </a:bodyPr>
          <a:lstStyle/>
          <a:p>
            <a:r>
              <a:rPr lang="en-US" altLang="zh-CN" sz="1400">
                <a:solidFill>
                  <a:srgbClr val="FF0000"/>
                </a:solidFill>
                <a:latin typeface="黑体" pitchFamily="49" charset="-122"/>
                <a:ea typeface="黑体" pitchFamily="49" charset="-122"/>
              </a:rPr>
              <a:t>1992</a:t>
            </a:r>
            <a:r>
              <a:rPr lang="zh-CN" altLang="en-US" sz="1400">
                <a:solidFill>
                  <a:srgbClr val="FF0000"/>
                </a:solidFill>
                <a:latin typeface="黑体" pitchFamily="49" charset="-122"/>
                <a:ea typeface="黑体" pitchFamily="49" charset="-122"/>
              </a:rPr>
              <a:t>年起</a:t>
            </a:r>
            <a:r>
              <a:rPr lang="zh-CN" altLang="en-US" sz="1400">
                <a:latin typeface="黑体" pitchFamily="49" charset="-122"/>
                <a:ea typeface="黑体" pitchFamily="49" charset="-122"/>
              </a:rPr>
              <a:t>，主要从事计算机软件开发、网络系统集成、企业综合信息管理系统开发、多媒体电教系统工程建设等业务；业务领域涉及银行、电信、民航、石油、军队等行业，积累了丰富的专业知识和行业经验。</a:t>
            </a:r>
            <a:endParaRPr lang="zh-CN" altLang="en-US" sz="1400"/>
          </a:p>
        </p:txBody>
      </p:sp>
      <p:sp>
        <p:nvSpPr>
          <p:cNvPr id="21512" name="TextBox 43"/>
          <p:cNvSpPr txBox="1">
            <a:spLocks noChangeArrowheads="1"/>
          </p:cNvSpPr>
          <p:nvPr/>
        </p:nvSpPr>
        <p:spPr bwMode="auto">
          <a:xfrm>
            <a:off x="609600" y="4368800"/>
            <a:ext cx="3368675" cy="1384300"/>
          </a:xfrm>
          <a:prstGeom prst="rect">
            <a:avLst/>
          </a:prstGeom>
          <a:noFill/>
          <a:ln w="9525">
            <a:noFill/>
            <a:miter lim="800000"/>
            <a:headEnd/>
            <a:tailEnd/>
          </a:ln>
        </p:spPr>
        <p:txBody>
          <a:bodyPr>
            <a:spAutoFit/>
          </a:bodyPr>
          <a:lstStyle/>
          <a:p>
            <a:r>
              <a:rPr lang="zh-CN" altLang="en-US" sz="1400">
                <a:latin typeface="黑体" pitchFamily="49" charset="-122"/>
                <a:ea typeface="黑体" pitchFamily="49" charset="-122"/>
              </a:rPr>
              <a:t>在广电领域从事电视节目制作、发行。</a:t>
            </a:r>
            <a:endParaRPr lang="en-US" altLang="zh-CN" sz="1400">
              <a:latin typeface="黑体" pitchFamily="49" charset="-122"/>
              <a:ea typeface="黑体" pitchFamily="49" charset="-122"/>
            </a:endParaRPr>
          </a:p>
          <a:p>
            <a:r>
              <a:rPr lang="en-US" altLang="zh-CN" sz="1400">
                <a:solidFill>
                  <a:srgbClr val="FF0000"/>
                </a:solidFill>
                <a:latin typeface="黑体" pitchFamily="49" charset="-122"/>
                <a:ea typeface="黑体" pitchFamily="49" charset="-122"/>
              </a:rPr>
              <a:t>1998</a:t>
            </a:r>
            <a:r>
              <a:rPr lang="zh-CN" altLang="en-US" sz="1400">
                <a:solidFill>
                  <a:srgbClr val="FF0000"/>
                </a:solidFill>
                <a:latin typeface="黑体" pitchFamily="49" charset="-122"/>
                <a:ea typeface="黑体" pitchFamily="49" charset="-122"/>
              </a:rPr>
              <a:t>年</a:t>
            </a:r>
            <a:r>
              <a:rPr lang="zh-CN" altLang="en-US" sz="1400">
                <a:latin typeface="黑体" pitchFamily="49" charset="-122"/>
                <a:ea typeface="黑体" pitchFamily="49" charset="-122"/>
              </a:rPr>
              <a:t>正式进入广电行业专业技术领域，并在数字电视技术领域方面，以媒体资产管理为突破口，于</a:t>
            </a:r>
            <a:r>
              <a:rPr lang="en-US" altLang="zh-CN" sz="1400">
                <a:solidFill>
                  <a:srgbClr val="FF0000"/>
                </a:solidFill>
                <a:latin typeface="黑体" pitchFamily="49" charset="-122"/>
                <a:ea typeface="黑体" pitchFamily="49" charset="-122"/>
              </a:rPr>
              <a:t>2001</a:t>
            </a:r>
            <a:r>
              <a:rPr lang="zh-CN" altLang="en-US" sz="1400">
                <a:solidFill>
                  <a:srgbClr val="FF0000"/>
                </a:solidFill>
                <a:latin typeface="黑体" pitchFamily="49" charset="-122"/>
                <a:ea typeface="黑体" pitchFamily="49" charset="-122"/>
              </a:rPr>
              <a:t>年</a:t>
            </a:r>
            <a:r>
              <a:rPr lang="zh-CN" altLang="en-US" sz="1400">
                <a:latin typeface="黑体" pitchFamily="49" charset="-122"/>
                <a:ea typeface="黑体" pitchFamily="49" charset="-122"/>
              </a:rPr>
              <a:t>率先在中国电影资料馆建立了中国第一套媒资管理系统。</a:t>
            </a:r>
          </a:p>
        </p:txBody>
      </p:sp>
      <p:sp>
        <p:nvSpPr>
          <p:cNvPr id="18" name="AutoShape 5"/>
          <p:cNvSpPr>
            <a:spLocks noChangeArrowheads="1"/>
          </p:cNvSpPr>
          <p:nvPr/>
        </p:nvSpPr>
        <p:spPr bwMode="gray">
          <a:xfrm rot="2692993">
            <a:off x="5113338" y="2181225"/>
            <a:ext cx="3449637" cy="3463925"/>
          </a:xfrm>
          <a:custGeom>
            <a:avLst/>
            <a:gdLst>
              <a:gd name="G0" fmla="+- 6950 0 0"/>
              <a:gd name="G1" fmla="+- -8829789 0 0"/>
              <a:gd name="G2" fmla="+- 0 0 -8829789"/>
              <a:gd name="T0" fmla="*/ 0 256 1"/>
              <a:gd name="T1" fmla="*/ 180 256 1"/>
              <a:gd name="G3" fmla="+- -8829789 T0 T1"/>
              <a:gd name="T2" fmla="*/ 0 256 1"/>
              <a:gd name="T3" fmla="*/ 90 256 1"/>
              <a:gd name="G4" fmla="+- -8829789 T2 T3"/>
              <a:gd name="G5" fmla="*/ G4 2 1"/>
              <a:gd name="T4" fmla="*/ 90 256 1"/>
              <a:gd name="T5" fmla="*/ 0 256 1"/>
              <a:gd name="G6" fmla="+- -8829789 T4 T5"/>
              <a:gd name="G7" fmla="*/ G6 2 1"/>
              <a:gd name="G8" fmla="abs -882978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950"/>
              <a:gd name="G18" fmla="*/ 6950 1 2"/>
              <a:gd name="G19" fmla="+- G18 5400 0"/>
              <a:gd name="G20" fmla="cos G19 -8829789"/>
              <a:gd name="G21" fmla="sin G19 -8829789"/>
              <a:gd name="G22" fmla="+- G20 10800 0"/>
              <a:gd name="G23" fmla="+- G21 10800 0"/>
              <a:gd name="G24" fmla="+- 10800 0 G20"/>
              <a:gd name="G25" fmla="+- 6950 10800 0"/>
              <a:gd name="G26" fmla="?: G9 G17 G25"/>
              <a:gd name="G27" fmla="?: G9 0 21600"/>
              <a:gd name="G28" fmla="cos 10800 -8829789"/>
              <a:gd name="G29" fmla="sin 10800 -8829789"/>
              <a:gd name="G30" fmla="sin 6950 -8829789"/>
              <a:gd name="G31" fmla="+- G28 10800 0"/>
              <a:gd name="G32" fmla="+- G29 10800 0"/>
              <a:gd name="G33" fmla="+- G30 10800 0"/>
              <a:gd name="G34" fmla="?: G4 0 G31"/>
              <a:gd name="G35" fmla="?: -8829789 G34 0"/>
              <a:gd name="G36" fmla="?: G6 G35 G31"/>
              <a:gd name="G37" fmla="+- 21600 0 G36"/>
              <a:gd name="G38" fmla="?: G4 0 G33"/>
              <a:gd name="G39" fmla="?: -8829789 G38 G32"/>
              <a:gd name="G40" fmla="?: G6 G39 0"/>
              <a:gd name="G41" fmla="?: G4 G32 21600"/>
              <a:gd name="G42" fmla="?: G6 G41 G33"/>
              <a:gd name="T12" fmla="*/ 10800 w 21600"/>
              <a:gd name="T13" fmla="*/ 0 h 21600"/>
              <a:gd name="T14" fmla="*/ 4553 w 21600"/>
              <a:gd name="T15" fmla="*/ 4495 h 21600"/>
              <a:gd name="T16" fmla="*/ 10800 w 21600"/>
              <a:gd name="T17" fmla="*/ 3850 h 21600"/>
              <a:gd name="T18" fmla="*/ 17047 w 21600"/>
              <a:gd name="T19" fmla="*/ 449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908" y="5862"/>
                </a:moveTo>
                <a:cubicBezTo>
                  <a:pt x="7210" y="4573"/>
                  <a:pt x="8968" y="3849"/>
                  <a:pt x="10800" y="3850"/>
                </a:cubicBezTo>
                <a:cubicBezTo>
                  <a:pt x="12631" y="3850"/>
                  <a:pt x="14389" y="4573"/>
                  <a:pt x="15691" y="5862"/>
                </a:cubicBezTo>
                <a:lnTo>
                  <a:pt x="18400" y="3127"/>
                </a:lnTo>
                <a:cubicBezTo>
                  <a:pt x="16378" y="1124"/>
                  <a:pt x="13646" y="-1"/>
                  <a:pt x="10799" y="0"/>
                </a:cubicBezTo>
                <a:cubicBezTo>
                  <a:pt x="7953" y="0"/>
                  <a:pt x="5221" y="1124"/>
                  <a:pt x="3199" y="3127"/>
                </a:cubicBezTo>
                <a:close/>
              </a:path>
            </a:pathLst>
          </a:custGeom>
          <a:gradFill rotWithShape="1">
            <a:gsLst>
              <a:gs pos="0">
                <a:schemeClr val="hlink"/>
              </a:gs>
              <a:gs pos="100000">
                <a:schemeClr val="hlink">
                  <a:gamma/>
                  <a:tint val="73725"/>
                  <a:invGamma/>
                </a:schemeClr>
              </a:gs>
            </a:gsLst>
            <a:lin ang="5400000" scaled="1"/>
          </a:gradFill>
          <a:ln w="9525" algn="ctr">
            <a:noFill/>
            <a:miter lim="800000"/>
            <a:headEnd/>
            <a:tailEnd/>
          </a:ln>
          <a:effectLst/>
          <a:scene3d>
            <a:camera prst="legacyObliqueBottom"/>
            <a:lightRig rig="legacyFlat3" dir="t"/>
          </a:scene3d>
          <a:sp3d extrusionH="100000" prstMaterial="legacyMatte">
            <a:bevelT w="13500" h="13500" prst="angle"/>
            <a:bevelB w="13500" h="13500" prst="angle"/>
            <a:extrusionClr>
              <a:schemeClr val="hlink"/>
            </a:extrusionClr>
          </a:sp3d>
        </p:spPr>
        <p:txBody>
          <a:bodyPr wrap="none" anchor="ctr">
            <a:flatTx/>
          </a:bodyPr>
          <a:lstStyle/>
          <a:p>
            <a:pPr>
              <a:defRPr/>
            </a:pPr>
            <a:endParaRPr lang="zh-CN" altLang="en-US">
              <a:latin typeface="Arial" charset="0"/>
            </a:endParaRPr>
          </a:p>
        </p:txBody>
      </p:sp>
      <p:sp>
        <p:nvSpPr>
          <p:cNvPr id="21514" name="AutoShape 6"/>
          <p:cNvSpPr>
            <a:spLocks noChangeArrowheads="1"/>
          </p:cNvSpPr>
          <p:nvPr/>
        </p:nvSpPr>
        <p:spPr bwMode="gray">
          <a:xfrm rot="-2707007">
            <a:off x="5139532" y="2180431"/>
            <a:ext cx="3449638" cy="34639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726 w 21600"/>
              <a:gd name="T13" fmla="*/ 0 h 21600"/>
              <a:gd name="T14" fmla="*/ 19874 w 21600"/>
              <a:gd name="T15" fmla="*/ 7031 h 21600"/>
            </a:gdLst>
            <a:ahLst/>
            <a:cxnLst>
              <a:cxn ang="T8">
                <a:pos x="T0" y="T1"/>
              </a:cxn>
              <a:cxn ang="T9">
                <a:pos x="T2" y="T3"/>
              </a:cxn>
              <a:cxn ang="T10">
                <a:pos x="T4" y="T5"/>
              </a:cxn>
              <a:cxn ang="T11">
                <a:pos x="T6" y="T7"/>
              </a:cxn>
            </a:cxnLst>
            <a:rect l="T12" t="T13" r="T14" b="T15"/>
            <a:pathLst>
              <a:path w="21600" h="21600">
                <a:moveTo>
                  <a:pt x="5908" y="5862"/>
                </a:moveTo>
                <a:cubicBezTo>
                  <a:pt x="7210" y="4573"/>
                  <a:pt x="8968" y="3849"/>
                  <a:pt x="10800" y="3850"/>
                </a:cubicBezTo>
                <a:cubicBezTo>
                  <a:pt x="12631" y="3850"/>
                  <a:pt x="14389" y="4573"/>
                  <a:pt x="15691" y="5862"/>
                </a:cubicBezTo>
                <a:lnTo>
                  <a:pt x="18400" y="3127"/>
                </a:lnTo>
                <a:cubicBezTo>
                  <a:pt x="16378" y="1124"/>
                  <a:pt x="13646" y="-1"/>
                  <a:pt x="10799" y="0"/>
                </a:cubicBezTo>
                <a:cubicBezTo>
                  <a:pt x="7953" y="0"/>
                  <a:pt x="5221" y="1124"/>
                  <a:pt x="3199" y="3127"/>
                </a:cubicBezTo>
                <a:close/>
              </a:path>
            </a:pathLst>
          </a:custGeom>
          <a:solidFill>
            <a:schemeClr val="folHlink"/>
          </a:solidFill>
          <a:ln w="9525">
            <a:round/>
            <a:headEnd/>
            <a:tailEnd/>
          </a:ln>
          <a:scene3d>
            <a:camera prst="legacyObliqueBottom"/>
            <a:lightRig rig="legacyFlat3" dir="t"/>
          </a:scene3d>
          <a:sp3d extrusionH="100000" prstMaterial="legacyMatte">
            <a:bevelT w="13500" h="13500" prst="angle"/>
            <a:bevelB w="13500" h="13500" prst="angle"/>
            <a:extrusionClr>
              <a:schemeClr val="folHlink"/>
            </a:extrusionClr>
          </a:sp3d>
        </p:spPr>
        <p:txBody>
          <a:bodyPr wrap="none" anchor="ctr">
            <a:flatTx/>
          </a:bodyPr>
          <a:lstStyle/>
          <a:p>
            <a:endParaRPr lang="zh-CN" altLang="en-US"/>
          </a:p>
        </p:txBody>
      </p:sp>
      <p:sp>
        <p:nvSpPr>
          <p:cNvPr id="20" name="AutoShape 7"/>
          <p:cNvSpPr>
            <a:spLocks noChangeArrowheads="1"/>
          </p:cNvSpPr>
          <p:nvPr/>
        </p:nvSpPr>
        <p:spPr bwMode="gray">
          <a:xfrm rot="18907007" flipV="1">
            <a:off x="5110163" y="2143125"/>
            <a:ext cx="3449637" cy="3463925"/>
          </a:xfrm>
          <a:custGeom>
            <a:avLst/>
            <a:gdLst>
              <a:gd name="G0" fmla="+- 6950 0 0"/>
              <a:gd name="G1" fmla="+- -8829789 0 0"/>
              <a:gd name="G2" fmla="+- 0 0 -8829789"/>
              <a:gd name="T0" fmla="*/ 0 256 1"/>
              <a:gd name="T1" fmla="*/ 180 256 1"/>
              <a:gd name="G3" fmla="+- -8829789 T0 T1"/>
              <a:gd name="T2" fmla="*/ 0 256 1"/>
              <a:gd name="T3" fmla="*/ 90 256 1"/>
              <a:gd name="G4" fmla="+- -8829789 T2 T3"/>
              <a:gd name="G5" fmla="*/ G4 2 1"/>
              <a:gd name="T4" fmla="*/ 90 256 1"/>
              <a:gd name="T5" fmla="*/ 0 256 1"/>
              <a:gd name="G6" fmla="+- -8829789 T4 T5"/>
              <a:gd name="G7" fmla="*/ G6 2 1"/>
              <a:gd name="G8" fmla="abs -882978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950"/>
              <a:gd name="G18" fmla="*/ 6950 1 2"/>
              <a:gd name="G19" fmla="+- G18 5400 0"/>
              <a:gd name="G20" fmla="cos G19 -8829789"/>
              <a:gd name="G21" fmla="sin G19 -8829789"/>
              <a:gd name="G22" fmla="+- G20 10800 0"/>
              <a:gd name="G23" fmla="+- G21 10800 0"/>
              <a:gd name="G24" fmla="+- 10800 0 G20"/>
              <a:gd name="G25" fmla="+- 6950 10800 0"/>
              <a:gd name="G26" fmla="?: G9 G17 G25"/>
              <a:gd name="G27" fmla="?: G9 0 21600"/>
              <a:gd name="G28" fmla="cos 10800 -8829789"/>
              <a:gd name="G29" fmla="sin 10800 -8829789"/>
              <a:gd name="G30" fmla="sin 6950 -8829789"/>
              <a:gd name="G31" fmla="+- G28 10800 0"/>
              <a:gd name="G32" fmla="+- G29 10800 0"/>
              <a:gd name="G33" fmla="+- G30 10800 0"/>
              <a:gd name="G34" fmla="?: G4 0 G31"/>
              <a:gd name="G35" fmla="?: -8829789 G34 0"/>
              <a:gd name="G36" fmla="?: G6 G35 G31"/>
              <a:gd name="G37" fmla="+- 21600 0 G36"/>
              <a:gd name="G38" fmla="?: G4 0 G33"/>
              <a:gd name="G39" fmla="?: -8829789 G38 G32"/>
              <a:gd name="G40" fmla="?: G6 G39 0"/>
              <a:gd name="G41" fmla="?: G4 G32 21600"/>
              <a:gd name="G42" fmla="?: G6 G41 G33"/>
              <a:gd name="T12" fmla="*/ 10800 w 21600"/>
              <a:gd name="T13" fmla="*/ 0 h 21600"/>
              <a:gd name="T14" fmla="*/ 4553 w 21600"/>
              <a:gd name="T15" fmla="*/ 4495 h 21600"/>
              <a:gd name="T16" fmla="*/ 10800 w 21600"/>
              <a:gd name="T17" fmla="*/ 3850 h 21600"/>
              <a:gd name="T18" fmla="*/ 17047 w 21600"/>
              <a:gd name="T19" fmla="*/ 449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908" y="5862"/>
                </a:moveTo>
                <a:cubicBezTo>
                  <a:pt x="7210" y="4573"/>
                  <a:pt x="8968" y="3849"/>
                  <a:pt x="10800" y="3850"/>
                </a:cubicBezTo>
                <a:cubicBezTo>
                  <a:pt x="12631" y="3850"/>
                  <a:pt x="14389" y="4573"/>
                  <a:pt x="15691" y="5862"/>
                </a:cubicBezTo>
                <a:lnTo>
                  <a:pt x="18400" y="3127"/>
                </a:lnTo>
                <a:cubicBezTo>
                  <a:pt x="16378" y="1124"/>
                  <a:pt x="13646" y="-1"/>
                  <a:pt x="10799" y="0"/>
                </a:cubicBezTo>
                <a:cubicBezTo>
                  <a:pt x="7953" y="0"/>
                  <a:pt x="5221" y="1124"/>
                  <a:pt x="3199" y="3127"/>
                </a:cubicBezTo>
                <a:close/>
              </a:path>
            </a:pathLst>
          </a:custGeom>
          <a:gradFill rotWithShape="1">
            <a:gsLst>
              <a:gs pos="0">
                <a:schemeClr val="accent1"/>
              </a:gs>
              <a:gs pos="100000">
                <a:schemeClr val="accent1">
                  <a:gamma/>
                  <a:tint val="73725"/>
                  <a:invGamma/>
                </a:schemeClr>
              </a:gs>
            </a:gsLst>
            <a:lin ang="5400000" scaled="1"/>
          </a:gradFill>
          <a:ln w="9525" algn="ctr">
            <a:noFill/>
            <a:miter lim="800000"/>
            <a:headEnd/>
            <a:tailEnd/>
          </a:ln>
          <a:effectLst/>
          <a:scene3d>
            <a:camera prst="legacyObliqueBottom"/>
            <a:lightRig rig="legacyFlat3" dir="t"/>
          </a:scene3d>
          <a:sp3d extrusionH="100000" prstMaterial="legacyMatte">
            <a:bevelT w="13500" h="13500" prst="angle"/>
            <a:bevelB w="13500" h="13500" prst="angle"/>
            <a:extrusionClr>
              <a:schemeClr val="accent1"/>
            </a:extrusionClr>
          </a:sp3d>
        </p:spPr>
        <p:txBody>
          <a:bodyPr wrap="none" anchor="ctr">
            <a:flatTx/>
          </a:bodyPr>
          <a:lstStyle/>
          <a:p>
            <a:pPr>
              <a:defRPr/>
            </a:pPr>
            <a:endParaRPr lang="zh-CN" altLang="en-US">
              <a:latin typeface="Arial" charset="0"/>
            </a:endParaRPr>
          </a:p>
        </p:txBody>
      </p:sp>
      <p:sp>
        <p:nvSpPr>
          <p:cNvPr id="21" name="AutoShape 8"/>
          <p:cNvSpPr>
            <a:spLocks noChangeArrowheads="1"/>
          </p:cNvSpPr>
          <p:nvPr/>
        </p:nvSpPr>
        <p:spPr bwMode="gray">
          <a:xfrm rot="2692993" flipH="1" flipV="1">
            <a:off x="5138738" y="2143125"/>
            <a:ext cx="3449637" cy="3463925"/>
          </a:xfrm>
          <a:custGeom>
            <a:avLst/>
            <a:gdLst>
              <a:gd name="G0" fmla="+- 6950 0 0"/>
              <a:gd name="G1" fmla="+- -8829789 0 0"/>
              <a:gd name="G2" fmla="+- 0 0 -8829789"/>
              <a:gd name="T0" fmla="*/ 0 256 1"/>
              <a:gd name="T1" fmla="*/ 180 256 1"/>
              <a:gd name="G3" fmla="+- -8829789 T0 T1"/>
              <a:gd name="T2" fmla="*/ 0 256 1"/>
              <a:gd name="T3" fmla="*/ 90 256 1"/>
              <a:gd name="G4" fmla="+- -8829789 T2 T3"/>
              <a:gd name="G5" fmla="*/ G4 2 1"/>
              <a:gd name="T4" fmla="*/ 90 256 1"/>
              <a:gd name="T5" fmla="*/ 0 256 1"/>
              <a:gd name="G6" fmla="+- -8829789 T4 T5"/>
              <a:gd name="G7" fmla="*/ G6 2 1"/>
              <a:gd name="G8" fmla="abs -882978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950"/>
              <a:gd name="G18" fmla="*/ 6950 1 2"/>
              <a:gd name="G19" fmla="+- G18 5400 0"/>
              <a:gd name="G20" fmla="cos G19 -8829789"/>
              <a:gd name="G21" fmla="sin G19 -8829789"/>
              <a:gd name="G22" fmla="+- G20 10800 0"/>
              <a:gd name="G23" fmla="+- G21 10800 0"/>
              <a:gd name="G24" fmla="+- 10800 0 G20"/>
              <a:gd name="G25" fmla="+- 6950 10800 0"/>
              <a:gd name="G26" fmla="?: G9 G17 G25"/>
              <a:gd name="G27" fmla="?: G9 0 21600"/>
              <a:gd name="G28" fmla="cos 10800 -8829789"/>
              <a:gd name="G29" fmla="sin 10800 -8829789"/>
              <a:gd name="G30" fmla="sin 6950 -8829789"/>
              <a:gd name="G31" fmla="+- G28 10800 0"/>
              <a:gd name="G32" fmla="+- G29 10800 0"/>
              <a:gd name="G33" fmla="+- G30 10800 0"/>
              <a:gd name="G34" fmla="?: G4 0 G31"/>
              <a:gd name="G35" fmla="?: -8829789 G34 0"/>
              <a:gd name="G36" fmla="?: G6 G35 G31"/>
              <a:gd name="G37" fmla="+- 21600 0 G36"/>
              <a:gd name="G38" fmla="?: G4 0 G33"/>
              <a:gd name="G39" fmla="?: -8829789 G38 G32"/>
              <a:gd name="G40" fmla="?: G6 G39 0"/>
              <a:gd name="G41" fmla="?: G4 G32 21600"/>
              <a:gd name="G42" fmla="?: G6 G41 G33"/>
              <a:gd name="T12" fmla="*/ 10800 w 21600"/>
              <a:gd name="T13" fmla="*/ 0 h 21600"/>
              <a:gd name="T14" fmla="*/ 4553 w 21600"/>
              <a:gd name="T15" fmla="*/ 4495 h 21600"/>
              <a:gd name="T16" fmla="*/ 10800 w 21600"/>
              <a:gd name="T17" fmla="*/ 3850 h 21600"/>
              <a:gd name="T18" fmla="*/ 17047 w 21600"/>
              <a:gd name="T19" fmla="*/ 449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908" y="5862"/>
                </a:moveTo>
                <a:cubicBezTo>
                  <a:pt x="7210" y="4573"/>
                  <a:pt x="8968" y="3849"/>
                  <a:pt x="10800" y="3850"/>
                </a:cubicBezTo>
                <a:cubicBezTo>
                  <a:pt x="12631" y="3850"/>
                  <a:pt x="14389" y="4573"/>
                  <a:pt x="15691" y="5862"/>
                </a:cubicBezTo>
                <a:lnTo>
                  <a:pt x="18400" y="3127"/>
                </a:lnTo>
                <a:cubicBezTo>
                  <a:pt x="16378" y="1124"/>
                  <a:pt x="13646" y="-1"/>
                  <a:pt x="10799" y="0"/>
                </a:cubicBezTo>
                <a:cubicBezTo>
                  <a:pt x="7953" y="0"/>
                  <a:pt x="5221" y="1124"/>
                  <a:pt x="3199" y="3127"/>
                </a:cubicBezTo>
                <a:close/>
              </a:path>
            </a:pathLst>
          </a:custGeom>
          <a:gradFill rotWithShape="1">
            <a:gsLst>
              <a:gs pos="0">
                <a:schemeClr val="accent2"/>
              </a:gs>
              <a:gs pos="100000">
                <a:schemeClr val="accent2">
                  <a:gamma/>
                  <a:tint val="73725"/>
                  <a:invGamma/>
                </a:schemeClr>
              </a:gs>
            </a:gsLst>
            <a:lin ang="5400000" scaled="1"/>
          </a:gradFill>
          <a:ln w="9525" algn="ctr">
            <a:noFill/>
            <a:miter lim="800000"/>
            <a:headEnd/>
            <a:tailEnd/>
          </a:ln>
          <a:effectLst/>
          <a:scene3d>
            <a:camera prst="legacyObliqueBottom"/>
            <a:lightRig rig="legacyFlat3" dir="t"/>
          </a:scene3d>
          <a:sp3d extrusionH="100000" prstMaterial="legacyMatte">
            <a:bevelT w="13500" h="13500" prst="angle"/>
            <a:bevelB w="13500" h="13500" prst="angle"/>
            <a:extrusionClr>
              <a:schemeClr val="accent2"/>
            </a:extrusionClr>
          </a:sp3d>
        </p:spPr>
        <p:txBody>
          <a:bodyPr wrap="none" anchor="ctr">
            <a:flatTx/>
          </a:bodyPr>
          <a:lstStyle/>
          <a:p>
            <a:pPr>
              <a:defRPr/>
            </a:pPr>
            <a:endParaRPr lang="zh-CN" altLang="en-US">
              <a:latin typeface="Arial" charset="0"/>
            </a:endParaRPr>
          </a:p>
        </p:txBody>
      </p:sp>
      <p:sp>
        <p:nvSpPr>
          <p:cNvPr id="21517" name="WordArt 9"/>
          <p:cNvSpPr>
            <a:spLocks noChangeArrowheads="1" noChangeShapeType="1" noTextEdit="1"/>
          </p:cNvSpPr>
          <p:nvPr/>
        </p:nvSpPr>
        <p:spPr bwMode="gray">
          <a:xfrm rot="-2607704">
            <a:off x="5184775" y="2768600"/>
            <a:ext cx="2162175" cy="1079500"/>
          </a:xfrm>
          <a:prstGeom prst="rect">
            <a:avLst/>
          </a:prstGeom>
        </p:spPr>
        <p:txBody>
          <a:bodyPr spcFirstLastPara="1" wrap="none" fromWordArt="1">
            <a:prstTxWarp prst="textArchUp">
              <a:avLst>
                <a:gd name="adj" fmla="val 12109124"/>
              </a:avLst>
            </a:prstTxWarp>
          </a:bodyPr>
          <a:lstStyle/>
          <a:p>
            <a:r>
              <a:rPr lang="zh-CN" altLang="en-US" b="1" kern="10">
                <a:ln w="9525">
                  <a:noFill/>
                  <a:round/>
                  <a:headEnd/>
                  <a:tailEnd/>
                </a:ln>
                <a:solidFill>
                  <a:srgbClr val="FFFFFF"/>
                </a:solidFill>
                <a:latin typeface="+mn-ea"/>
                <a:ea typeface="+mn-ea"/>
                <a:cs typeface="+mn-ea"/>
              </a:rPr>
              <a:t>监控及安全</a:t>
            </a:r>
          </a:p>
        </p:txBody>
      </p:sp>
      <p:sp>
        <p:nvSpPr>
          <p:cNvPr id="21518" name="WordArt 10"/>
          <p:cNvSpPr>
            <a:spLocks noChangeArrowheads="1" noChangeShapeType="1" noTextEdit="1"/>
          </p:cNvSpPr>
          <p:nvPr/>
        </p:nvSpPr>
        <p:spPr bwMode="white">
          <a:xfrm rot="2855621">
            <a:off x="6351587" y="2825751"/>
            <a:ext cx="2162175" cy="1079500"/>
          </a:xfrm>
          <a:prstGeom prst="rect">
            <a:avLst/>
          </a:prstGeom>
        </p:spPr>
        <p:txBody>
          <a:bodyPr spcFirstLastPara="1" wrap="none" fromWordArt="1">
            <a:prstTxWarp prst="textArchUp">
              <a:avLst>
                <a:gd name="adj" fmla="val 12061084"/>
              </a:avLst>
            </a:prstTxWarp>
          </a:bodyPr>
          <a:lstStyle/>
          <a:p>
            <a:r>
              <a:rPr lang="zh-CN" altLang="en-US" b="1" kern="10">
                <a:ln w="9525">
                  <a:noFill/>
                  <a:round/>
                  <a:headEnd/>
                  <a:tailEnd/>
                </a:ln>
                <a:solidFill>
                  <a:srgbClr val="FFFFFF"/>
                </a:solidFill>
                <a:latin typeface="+mn-ea"/>
                <a:ea typeface="+mn-ea"/>
                <a:cs typeface="+mn-ea"/>
              </a:rPr>
              <a:t>视音频制作</a:t>
            </a:r>
          </a:p>
        </p:txBody>
      </p:sp>
      <p:sp>
        <p:nvSpPr>
          <p:cNvPr id="21519" name="WordArt 11"/>
          <p:cNvSpPr>
            <a:spLocks noChangeArrowheads="1" noChangeShapeType="1" noTextEdit="1"/>
          </p:cNvSpPr>
          <p:nvPr/>
        </p:nvSpPr>
        <p:spPr bwMode="gray">
          <a:xfrm rot="2855621">
            <a:off x="5178425" y="3965576"/>
            <a:ext cx="2162175" cy="1079500"/>
          </a:xfrm>
          <a:prstGeom prst="rect">
            <a:avLst/>
          </a:prstGeom>
        </p:spPr>
        <p:txBody>
          <a:bodyPr spcFirstLastPara="1" wrap="none" fromWordArt="1">
            <a:prstTxWarp prst="textArchDown">
              <a:avLst>
                <a:gd name="adj" fmla="val 1367497"/>
              </a:avLst>
            </a:prstTxWarp>
          </a:bodyPr>
          <a:lstStyle/>
          <a:p>
            <a:r>
              <a:rPr lang="zh-CN" altLang="en-US" b="1" kern="10" dirty="0">
                <a:ln w="9525">
                  <a:noFill/>
                  <a:round/>
                  <a:headEnd/>
                  <a:tailEnd/>
                </a:ln>
                <a:solidFill>
                  <a:srgbClr val="FFFFFF"/>
                </a:solidFill>
                <a:latin typeface="+mn-ea"/>
                <a:ea typeface="+mn-ea"/>
                <a:cs typeface="+mn-ea"/>
              </a:rPr>
              <a:t>媒资存储管理</a:t>
            </a:r>
          </a:p>
        </p:txBody>
      </p:sp>
      <p:sp>
        <p:nvSpPr>
          <p:cNvPr id="21520" name="WordArt 12"/>
          <p:cNvSpPr>
            <a:spLocks noChangeArrowheads="1" noChangeShapeType="1" noTextEdit="1"/>
          </p:cNvSpPr>
          <p:nvPr/>
        </p:nvSpPr>
        <p:spPr bwMode="gray">
          <a:xfrm rot="-2860605">
            <a:off x="6374606" y="3904457"/>
            <a:ext cx="2162175" cy="1144588"/>
          </a:xfrm>
          <a:prstGeom prst="rect">
            <a:avLst/>
          </a:prstGeom>
        </p:spPr>
        <p:txBody>
          <a:bodyPr spcFirstLastPara="1" wrap="none" fromWordArt="1">
            <a:prstTxWarp prst="textArchDown">
              <a:avLst>
                <a:gd name="adj" fmla="val 1440848"/>
              </a:avLst>
            </a:prstTxWarp>
          </a:bodyPr>
          <a:lstStyle/>
          <a:p>
            <a:r>
              <a:rPr lang="zh-CN" altLang="en-US" b="1" kern="10" dirty="0" smtClean="0">
                <a:ln w="9525">
                  <a:noFill/>
                  <a:round/>
                  <a:headEnd/>
                  <a:tailEnd/>
                </a:ln>
                <a:solidFill>
                  <a:schemeClr val="bg1"/>
                </a:solidFill>
                <a:latin typeface="+mn-ea"/>
                <a:ea typeface="+mn-ea"/>
                <a:cs typeface="+mn-ea"/>
              </a:rPr>
              <a:t>全台网络</a:t>
            </a:r>
            <a:r>
              <a:rPr lang="zh-CN" altLang="en-US" b="1" kern="10" dirty="0">
                <a:ln w="9525">
                  <a:noFill/>
                  <a:round/>
                  <a:headEnd/>
                  <a:tailEnd/>
                </a:ln>
                <a:solidFill>
                  <a:schemeClr val="bg1"/>
                </a:solidFill>
                <a:latin typeface="+mn-ea"/>
                <a:ea typeface="+mn-ea"/>
                <a:cs typeface="+mn-ea"/>
              </a:rPr>
              <a:t>架构</a:t>
            </a:r>
          </a:p>
        </p:txBody>
      </p:sp>
      <p:sp>
        <p:nvSpPr>
          <p:cNvPr id="21521" name="Text Box 13"/>
          <p:cNvSpPr txBox="1">
            <a:spLocks noChangeArrowheads="1"/>
          </p:cNvSpPr>
          <p:nvPr/>
        </p:nvSpPr>
        <p:spPr bwMode="gray">
          <a:xfrm>
            <a:off x="5995988" y="4198938"/>
            <a:ext cx="1736725" cy="369887"/>
          </a:xfrm>
          <a:prstGeom prst="rect">
            <a:avLst/>
          </a:prstGeom>
          <a:noFill/>
          <a:ln w="9525" algn="ctr">
            <a:noFill/>
            <a:miter lim="800000"/>
            <a:headEnd/>
            <a:tailEnd/>
          </a:ln>
        </p:spPr>
        <p:txBody>
          <a:bodyPr>
            <a:spAutoFit/>
          </a:bodyPr>
          <a:lstStyle/>
          <a:p>
            <a:pPr algn="ctr">
              <a:spcBef>
                <a:spcPct val="50000"/>
              </a:spcBef>
            </a:pPr>
            <a:r>
              <a:rPr lang="en-US" altLang="zh-CN" b="1">
                <a:solidFill>
                  <a:srgbClr val="040404"/>
                </a:solidFill>
              </a:rPr>
              <a:t>节目交易平台</a:t>
            </a:r>
          </a:p>
        </p:txBody>
      </p:sp>
      <p:sp>
        <p:nvSpPr>
          <p:cNvPr id="21522" name="Text Box 14"/>
          <p:cNvSpPr txBox="1">
            <a:spLocks noChangeArrowheads="1"/>
          </p:cNvSpPr>
          <p:nvPr/>
        </p:nvSpPr>
        <p:spPr bwMode="gray">
          <a:xfrm>
            <a:off x="5875338" y="3165475"/>
            <a:ext cx="1949450" cy="369888"/>
          </a:xfrm>
          <a:prstGeom prst="rect">
            <a:avLst/>
          </a:prstGeom>
          <a:noFill/>
          <a:ln w="9525" algn="ctr">
            <a:noFill/>
            <a:miter lim="800000"/>
            <a:headEnd/>
            <a:tailEnd/>
          </a:ln>
        </p:spPr>
        <p:txBody>
          <a:bodyPr>
            <a:spAutoFit/>
          </a:bodyPr>
          <a:lstStyle/>
          <a:p>
            <a:pPr algn="ctr" eaLnBrk="0" hangingPunct="0"/>
            <a:r>
              <a:rPr lang="zh-CN" altLang="en-US" b="1">
                <a:solidFill>
                  <a:srgbClr val="1C1C1C"/>
                </a:solidFill>
              </a:rPr>
              <a:t>编目工厂</a:t>
            </a:r>
            <a:endParaRPr lang="en-US" altLang="zh-CN" b="1">
              <a:solidFill>
                <a:srgbClr val="1C1C1C"/>
              </a:solidFill>
            </a:endParaRPr>
          </a:p>
        </p:txBody>
      </p:sp>
      <p:sp>
        <p:nvSpPr>
          <p:cNvPr id="21523" name="Line 15"/>
          <p:cNvSpPr>
            <a:spLocks noChangeShapeType="1"/>
          </p:cNvSpPr>
          <p:nvPr/>
        </p:nvSpPr>
        <p:spPr bwMode="gray">
          <a:xfrm>
            <a:off x="5895975" y="3894138"/>
            <a:ext cx="1895475" cy="0"/>
          </a:xfrm>
          <a:prstGeom prst="line">
            <a:avLst/>
          </a:prstGeom>
          <a:noFill/>
          <a:ln w="28575">
            <a:solidFill>
              <a:schemeClr val="tx1">
                <a:alpha val="50195"/>
              </a:schemeClr>
            </a:solidFill>
            <a:prstDash val="sysDot"/>
            <a:round/>
            <a:headEnd/>
            <a:tailEnd/>
          </a:ln>
        </p:spPr>
        <p:txBody>
          <a:bodyPr wrap="none" anchor="ctr"/>
          <a:lstStyle/>
          <a:p>
            <a:endParaRPr lang="zh-CN" altLang="en-US"/>
          </a:p>
        </p:txBody>
      </p:sp>
      <p:sp>
        <p:nvSpPr>
          <p:cNvPr id="21524" name="标题 5"/>
          <p:cNvSpPr>
            <a:spLocks noGrp="1"/>
          </p:cNvSpPr>
          <p:nvPr>
            <p:ph type="title"/>
          </p:nvPr>
        </p:nvSpPr>
        <p:spPr/>
        <p:txBody>
          <a:bodyPr/>
          <a:lstStyle/>
          <a:p>
            <a:pPr eaLnBrk="1" hangingPunct="1"/>
            <a:r>
              <a:rPr lang="zh-CN" altLang="en-US" smtClean="0"/>
              <a:t>公司简介</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eaLnBrk="1" hangingPunct="1"/>
            <a:r>
              <a:rPr lang="en-US" altLang="zh-CN" dirty="0"/>
              <a:t>JNMP</a:t>
            </a:r>
            <a:r>
              <a:rPr lang="zh-CN" altLang="en-US" dirty="0"/>
              <a:t>统一监控</a:t>
            </a:r>
            <a:r>
              <a:rPr lang="zh-CN" altLang="en-US" dirty="0" smtClean="0"/>
              <a:t>平台</a:t>
            </a:r>
            <a:r>
              <a:rPr lang="en-US" altLang="zh-CN" dirty="0" smtClean="0"/>
              <a:t>—</a:t>
            </a:r>
            <a:r>
              <a:rPr lang="zh-CN" altLang="en-US" dirty="0" smtClean="0"/>
              <a:t>系统管理</a:t>
            </a:r>
          </a:p>
        </p:txBody>
      </p:sp>
      <p:sp>
        <p:nvSpPr>
          <p:cNvPr id="33795" name="Rectangle 3"/>
          <p:cNvSpPr>
            <a:spLocks noGrp="1" noChangeArrowheads="1"/>
          </p:cNvSpPr>
          <p:nvPr>
            <p:ph type="body" idx="4294967295"/>
          </p:nvPr>
        </p:nvSpPr>
        <p:spPr>
          <a:xfrm>
            <a:off x="457200" y="1268413"/>
            <a:ext cx="8458738" cy="4199731"/>
          </a:xfrm>
        </p:spPr>
        <p:txBody>
          <a:bodyPr>
            <a:normAutofit/>
          </a:bodyPr>
          <a:lstStyle/>
          <a:p>
            <a:pPr eaLnBrk="1" hangingPunct="1">
              <a:defRPr/>
            </a:pPr>
            <a:r>
              <a:rPr lang="zh-CN" altLang="en-US" sz="2000" dirty="0" smtClean="0"/>
              <a:t>统一用户管理</a:t>
            </a:r>
          </a:p>
          <a:p>
            <a:pPr lvl="1" eaLnBrk="1" hangingPunct="1">
              <a:defRPr/>
            </a:pPr>
            <a:r>
              <a:rPr lang="zh-CN" altLang="en-US" sz="1800" dirty="0" smtClean="0"/>
              <a:t>统一用户管理，支持外接</a:t>
            </a:r>
            <a:r>
              <a:rPr lang="en-US" altLang="zh-CN" sz="1800" dirty="0" smtClean="0"/>
              <a:t>LDAP</a:t>
            </a:r>
            <a:r>
              <a:rPr lang="zh-CN" altLang="en-US" sz="1800" dirty="0" smtClean="0"/>
              <a:t>，</a:t>
            </a:r>
            <a:r>
              <a:rPr lang="en-US" altLang="zh-CN" sz="1800" dirty="0" smtClean="0"/>
              <a:t>B/S</a:t>
            </a:r>
            <a:r>
              <a:rPr lang="zh-CN" altLang="en-US" sz="1800" dirty="0" smtClean="0"/>
              <a:t>界面的统一用户认证</a:t>
            </a:r>
          </a:p>
          <a:p>
            <a:pPr lvl="1" eaLnBrk="1" hangingPunct="1">
              <a:defRPr/>
            </a:pPr>
            <a:r>
              <a:rPr lang="zh-CN" altLang="en-US" sz="1800" dirty="0" smtClean="0"/>
              <a:t>基于角色的功能模块授权和被管理对象授权</a:t>
            </a:r>
          </a:p>
          <a:p>
            <a:pPr lvl="1" eaLnBrk="1" hangingPunct="1">
              <a:defRPr/>
            </a:pPr>
            <a:r>
              <a:rPr lang="zh-CN" altLang="en-US" sz="1800" dirty="0" smtClean="0"/>
              <a:t>统一用户行为的日志记录与审计</a:t>
            </a:r>
          </a:p>
          <a:p>
            <a:pPr lvl="1" eaLnBrk="1" hangingPunct="1">
              <a:defRPr/>
            </a:pPr>
            <a:r>
              <a:rPr lang="zh-CN" altLang="en-US" sz="1800" dirty="0" smtClean="0"/>
              <a:t>后台基础数据的图形化管理</a:t>
            </a:r>
          </a:p>
          <a:p>
            <a:pPr lvl="1" eaLnBrk="1" hangingPunct="1">
              <a:defRPr/>
            </a:pPr>
            <a:r>
              <a:rPr lang="zh-CN" altLang="en-US" sz="1800" dirty="0" smtClean="0"/>
              <a:t>监控管理系统运行状态监控</a:t>
            </a:r>
          </a:p>
          <a:p>
            <a:pPr eaLnBrk="1" hangingPunct="1">
              <a:lnSpc>
                <a:spcPct val="80000"/>
              </a:lnSpc>
              <a:defRPr/>
            </a:pPr>
            <a:endParaRPr lang="en-US" altLang="zh-CN" sz="2000" dirty="0" smtClean="0"/>
          </a:p>
        </p:txBody>
      </p:sp>
      <p:pic>
        <p:nvPicPr>
          <p:cNvPr id="2" name="图片 1"/>
          <p:cNvPicPr>
            <a:picLocks noChangeAspect="1"/>
          </p:cNvPicPr>
          <p:nvPr/>
        </p:nvPicPr>
        <p:blipFill>
          <a:blip r:embed="rId3"/>
          <a:stretch>
            <a:fillRect/>
          </a:stretch>
        </p:blipFill>
        <p:spPr>
          <a:xfrm>
            <a:off x="5094856" y="2348880"/>
            <a:ext cx="3838575" cy="4343400"/>
          </a:xfrm>
          <a:prstGeom prst="rect">
            <a:avLst/>
          </a:prstGeom>
        </p:spPr>
      </p:pic>
      <p:pic>
        <p:nvPicPr>
          <p:cNvPr id="4" name="图片 3"/>
          <p:cNvPicPr>
            <a:picLocks noChangeAspect="1"/>
          </p:cNvPicPr>
          <p:nvPr/>
        </p:nvPicPr>
        <p:blipFill>
          <a:blip r:embed="rId4"/>
          <a:stretch>
            <a:fillRect/>
          </a:stretch>
        </p:blipFill>
        <p:spPr>
          <a:xfrm>
            <a:off x="179512" y="3346411"/>
            <a:ext cx="8507288" cy="326362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内容占位符 3" descr="未标题-5.png"/>
          <p:cNvPicPr>
            <a:picLocks noGrp="1" noChangeAspect="1"/>
          </p:cNvPicPr>
          <p:nvPr>
            <p:ph idx="4294967295"/>
          </p:nvPr>
        </p:nvPicPr>
        <p:blipFill>
          <a:blip r:embed="rId3"/>
          <a:srcRect/>
          <a:stretch>
            <a:fillRect/>
          </a:stretch>
        </p:blipFill>
        <p:spPr>
          <a:xfrm>
            <a:off x="0" y="-12700"/>
            <a:ext cx="9144000" cy="6862763"/>
          </a:xfrm>
        </p:spPr>
      </p:pic>
      <p:sp>
        <p:nvSpPr>
          <p:cNvPr id="8" name="矩形 7"/>
          <p:cNvSpPr/>
          <p:nvPr/>
        </p:nvSpPr>
        <p:spPr bwMode="auto">
          <a:xfrm>
            <a:off x="2928926" y="1428736"/>
            <a:ext cx="3286148" cy="923330"/>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zh-CN" altLang="en-US" sz="5400" b="1" dirty="0" smtClean="0">
                <a:ln w="11430"/>
                <a:solidFill>
                  <a:srgbClr val="FFC000"/>
                </a:solidFill>
                <a:effectLst>
                  <a:outerShdw blurRad="80000" dist="40000" dir="5040000" algn="tl">
                    <a:srgbClr val="000000">
                      <a:alpha val="30000"/>
                    </a:srgbClr>
                  </a:outerShdw>
                </a:effectLst>
                <a:latin typeface="华文细黑" pitchFamily="2" charset="-122"/>
                <a:ea typeface="华文细黑" pitchFamily="2" charset="-122"/>
              </a:rPr>
              <a:t>谢谢！</a:t>
            </a:r>
            <a:endParaRPr lang="en-US" altLang="zh-CN" sz="5400" b="1" dirty="0">
              <a:ln w="11430"/>
              <a:solidFill>
                <a:srgbClr val="FFC000"/>
              </a:solidFill>
              <a:effectLst>
                <a:outerShdw blurRad="80000" dist="40000" dir="5040000" algn="tl">
                  <a:srgbClr val="000000">
                    <a:alpha val="30000"/>
                  </a:srgbClr>
                </a:outerShdw>
              </a:effectLst>
              <a:latin typeface="华文细黑" pitchFamily="2" charset="-122"/>
              <a:ea typeface="华文细黑" pitchFamily="2" charset="-122"/>
            </a:endParaRPr>
          </a:p>
        </p:txBody>
      </p:sp>
    </p:spTree>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eaLnBrk="1" hangingPunct="1"/>
            <a:r>
              <a:rPr lang="zh-CN" altLang="en-US" dirty="0" smtClean="0"/>
              <a:t>网络公司运维管理现状分析</a:t>
            </a:r>
          </a:p>
        </p:txBody>
      </p:sp>
      <p:sp>
        <p:nvSpPr>
          <p:cNvPr id="27651" name="内容占位符 5"/>
          <p:cNvSpPr>
            <a:spLocks noGrp="1"/>
          </p:cNvSpPr>
          <p:nvPr>
            <p:ph idx="1"/>
          </p:nvPr>
        </p:nvSpPr>
        <p:spPr/>
        <p:txBody>
          <a:bodyPr/>
          <a:lstStyle/>
          <a:p>
            <a:pPr eaLnBrk="1" hangingPunct="1"/>
            <a:r>
              <a:rPr lang="zh-CN" altLang="en-US" sz="2500" smtClean="0">
                <a:solidFill>
                  <a:srgbClr val="115CA8"/>
                </a:solidFill>
                <a:ea typeface="宋体" pitchFamily="2" charset="-122"/>
              </a:rPr>
              <a:t>网络层面</a:t>
            </a:r>
            <a:endParaRPr lang="en-US" altLang="zh-CN" sz="2500" smtClean="0">
              <a:solidFill>
                <a:srgbClr val="115CA8"/>
              </a:solidFill>
              <a:ea typeface="宋体" pitchFamily="2" charset="-122"/>
            </a:endParaRPr>
          </a:p>
          <a:p>
            <a:pPr lvl="1" eaLnBrk="1" hangingPunct="1"/>
            <a:r>
              <a:rPr lang="zh-CN" altLang="en-US" sz="2000" b="1" smtClean="0">
                <a:latin typeface="Arial" pitchFamily="34" charset="0"/>
                <a:ea typeface="宋体" pitchFamily="2" charset="-122"/>
              </a:rPr>
              <a:t>网络不通、流量异常、设备告警、地址占用、配置丢失</a:t>
            </a:r>
          </a:p>
          <a:p>
            <a:pPr eaLnBrk="1" hangingPunct="1"/>
            <a:r>
              <a:rPr lang="zh-CN" altLang="en-US" sz="2500" smtClean="0">
                <a:solidFill>
                  <a:srgbClr val="115CA8"/>
                </a:solidFill>
                <a:ea typeface="宋体" pitchFamily="2" charset="-122"/>
              </a:rPr>
              <a:t>系统层面</a:t>
            </a:r>
            <a:endParaRPr lang="en-US" altLang="zh-CN" sz="2500" smtClean="0">
              <a:solidFill>
                <a:srgbClr val="115CA8"/>
              </a:solidFill>
              <a:ea typeface="宋体" pitchFamily="2" charset="-122"/>
            </a:endParaRPr>
          </a:p>
          <a:p>
            <a:pPr lvl="1" eaLnBrk="1" hangingPunct="1"/>
            <a:r>
              <a:rPr lang="zh-CN" altLang="en-US" sz="2000" b="1" smtClean="0">
                <a:latin typeface="Arial" pitchFamily="34" charset="0"/>
                <a:ea typeface="宋体" pitchFamily="2" charset="-122"/>
              </a:rPr>
              <a:t>操作系统异常、进程停止、支持系统故障、性能变慢</a:t>
            </a:r>
          </a:p>
          <a:p>
            <a:pPr eaLnBrk="1" hangingPunct="1"/>
            <a:r>
              <a:rPr lang="zh-CN" altLang="en-US" sz="2500" smtClean="0">
                <a:solidFill>
                  <a:srgbClr val="115CA8"/>
                </a:solidFill>
                <a:ea typeface="宋体" pitchFamily="2" charset="-122"/>
              </a:rPr>
              <a:t>应用层面</a:t>
            </a:r>
            <a:endParaRPr lang="en-US" altLang="zh-CN" sz="2500" smtClean="0">
              <a:solidFill>
                <a:srgbClr val="115CA8"/>
              </a:solidFill>
              <a:ea typeface="宋体" pitchFamily="2" charset="-122"/>
            </a:endParaRPr>
          </a:p>
          <a:p>
            <a:pPr lvl="1" eaLnBrk="1" hangingPunct="1"/>
            <a:r>
              <a:rPr lang="zh-CN" altLang="en-US" sz="2000" b="1" smtClean="0">
                <a:latin typeface="Arial" pitchFamily="34" charset="0"/>
                <a:ea typeface="宋体" pitchFamily="2" charset="-122"/>
              </a:rPr>
              <a:t>服务异常、业务不稳定、响应缓慢、故障无法预判断</a:t>
            </a:r>
            <a:endParaRPr lang="en-US" altLang="zh-CN" sz="2000" b="1" smtClean="0">
              <a:latin typeface="Arial" pitchFamily="34" charset="0"/>
              <a:ea typeface="宋体" pitchFamily="2" charset="-122"/>
            </a:endParaRPr>
          </a:p>
          <a:p>
            <a:pPr eaLnBrk="1" hangingPunct="1"/>
            <a:r>
              <a:rPr lang="zh-CN" altLang="en-US" sz="2500" smtClean="0">
                <a:solidFill>
                  <a:srgbClr val="115CA8"/>
                </a:solidFill>
                <a:ea typeface="宋体" pitchFamily="2" charset="-122"/>
              </a:rPr>
              <a:t>运维层面</a:t>
            </a:r>
            <a:endParaRPr lang="en-US" altLang="zh-CN" sz="2500" smtClean="0">
              <a:solidFill>
                <a:srgbClr val="115CA8"/>
              </a:solidFill>
              <a:ea typeface="宋体" pitchFamily="2" charset="-122"/>
            </a:endParaRPr>
          </a:p>
          <a:p>
            <a:pPr lvl="1" eaLnBrk="1" hangingPunct="1"/>
            <a:r>
              <a:rPr lang="zh-CN" altLang="en-US" sz="2000" b="1" smtClean="0">
                <a:latin typeface="Arial" pitchFamily="34" charset="0"/>
                <a:ea typeface="宋体" pitchFamily="2" charset="-122"/>
              </a:rPr>
              <a:t>缺乏统一窗口、故障处理不及时、处理结果不固定、问题经常反复、信息资产不清</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mtClean="0"/>
              <a:t>运维现状原因分析</a:t>
            </a:r>
          </a:p>
        </p:txBody>
      </p:sp>
      <p:sp>
        <p:nvSpPr>
          <p:cNvPr id="29699" name="Line 3"/>
          <p:cNvSpPr>
            <a:spLocks noChangeShapeType="1"/>
          </p:cNvSpPr>
          <p:nvPr/>
        </p:nvSpPr>
        <p:spPr bwMode="auto">
          <a:xfrm>
            <a:off x="547688" y="3616325"/>
            <a:ext cx="8310562" cy="0"/>
          </a:xfrm>
          <a:prstGeom prst="line">
            <a:avLst/>
          </a:prstGeom>
          <a:noFill/>
          <a:ln w="28575">
            <a:solidFill>
              <a:schemeClr val="hlink"/>
            </a:solidFill>
            <a:round/>
            <a:headEnd/>
            <a:tailEnd/>
          </a:ln>
        </p:spPr>
        <p:txBody>
          <a:bodyPr wrap="none" lIns="0" tIns="0" rIns="0" bIns="0" anchor="ctr"/>
          <a:lstStyle/>
          <a:p>
            <a:endParaRPr lang="zh-CN" altLang="en-US"/>
          </a:p>
        </p:txBody>
      </p:sp>
      <p:sp>
        <p:nvSpPr>
          <p:cNvPr id="29700" name="Line 4"/>
          <p:cNvSpPr>
            <a:spLocks noChangeShapeType="1"/>
          </p:cNvSpPr>
          <p:nvPr/>
        </p:nvSpPr>
        <p:spPr bwMode="auto">
          <a:xfrm>
            <a:off x="4471988" y="1484313"/>
            <a:ext cx="0" cy="4302125"/>
          </a:xfrm>
          <a:prstGeom prst="line">
            <a:avLst/>
          </a:prstGeom>
          <a:noFill/>
          <a:ln w="28575">
            <a:solidFill>
              <a:schemeClr val="hlink"/>
            </a:solidFill>
            <a:round/>
            <a:headEnd/>
            <a:tailEnd/>
          </a:ln>
        </p:spPr>
        <p:txBody>
          <a:bodyPr wrap="none" lIns="0" tIns="0" rIns="0" bIns="0" anchor="ctr"/>
          <a:lstStyle/>
          <a:p>
            <a:endParaRPr lang="zh-CN" altLang="en-US"/>
          </a:p>
        </p:txBody>
      </p:sp>
      <p:sp>
        <p:nvSpPr>
          <p:cNvPr id="7" name="AutoShape 5"/>
          <p:cNvSpPr>
            <a:spLocks noChangeArrowheads="1"/>
          </p:cNvSpPr>
          <p:nvPr/>
        </p:nvSpPr>
        <p:spPr bwMode="auto">
          <a:xfrm>
            <a:off x="3495675" y="2657475"/>
            <a:ext cx="1939925" cy="1939925"/>
          </a:xfrm>
          <a:prstGeom prst="diamond">
            <a:avLst/>
          </a:prstGeom>
          <a:solidFill>
            <a:schemeClr val="hlink"/>
          </a:solidFill>
          <a:ln w="6350">
            <a:noFill/>
            <a:miter lim="800000"/>
            <a:headEnd/>
            <a:tailEnd/>
          </a:ln>
        </p:spPr>
        <p:txBody>
          <a:bodyPr wrap="none" lIns="0" tIns="0" rIns="0" bIns="0" anchor="ctr"/>
          <a:lstStyle/>
          <a:p>
            <a:pPr algn="ctr">
              <a:defRPr/>
            </a:pPr>
            <a:r>
              <a:rPr lang="zh-CN" altLang="en-US" dirty="0">
                <a:solidFill>
                  <a:schemeClr val="accent3">
                    <a:lumMod val="95000"/>
                  </a:schemeClr>
                </a:solidFill>
                <a:latin typeface="Arial" charset="0"/>
              </a:rPr>
              <a:t>缺少统一的</a:t>
            </a:r>
            <a:endParaRPr lang="en-US" altLang="zh-CN" dirty="0">
              <a:solidFill>
                <a:schemeClr val="accent3">
                  <a:lumMod val="95000"/>
                </a:schemeClr>
              </a:solidFill>
              <a:latin typeface="Arial" charset="0"/>
            </a:endParaRPr>
          </a:p>
          <a:p>
            <a:pPr algn="ctr">
              <a:defRPr/>
            </a:pPr>
            <a:r>
              <a:rPr lang="zh-CN" altLang="en-US" dirty="0">
                <a:solidFill>
                  <a:schemeClr val="accent3">
                    <a:lumMod val="95000"/>
                  </a:schemeClr>
                </a:solidFill>
                <a:latin typeface="Arial" charset="0"/>
              </a:rPr>
              <a:t>资源监测平台</a:t>
            </a:r>
          </a:p>
        </p:txBody>
      </p:sp>
      <p:sp>
        <p:nvSpPr>
          <p:cNvPr id="8" name="矩形 7"/>
          <p:cNvSpPr/>
          <p:nvPr/>
        </p:nvSpPr>
        <p:spPr>
          <a:xfrm>
            <a:off x="428596" y="1285860"/>
            <a:ext cx="4000528" cy="357190"/>
          </a:xfrm>
          <a:prstGeom prst="rect">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dirty="0"/>
              <a:t>数据分散、各自为战</a:t>
            </a:r>
          </a:p>
        </p:txBody>
      </p:sp>
      <p:sp>
        <p:nvSpPr>
          <p:cNvPr id="9" name="矩形 8"/>
          <p:cNvSpPr/>
          <p:nvPr/>
        </p:nvSpPr>
        <p:spPr>
          <a:xfrm>
            <a:off x="4572000" y="1285860"/>
            <a:ext cx="3929090" cy="357190"/>
          </a:xfrm>
          <a:prstGeom prst="rect">
            <a:avLst/>
          </a:prstGeom>
          <a:solidFill>
            <a:srgbClr val="00669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dirty="0"/>
              <a:t>系统杂多、难于管理</a:t>
            </a:r>
          </a:p>
        </p:txBody>
      </p:sp>
      <p:sp>
        <p:nvSpPr>
          <p:cNvPr id="10" name="矩形 9"/>
          <p:cNvSpPr/>
          <p:nvPr/>
        </p:nvSpPr>
        <p:spPr>
          <a:xfrm>
            <a:off x="4572000" y="5643578"/>
            <a:ext cx="4071966" cy="357190"/>
          </a:xfrm>
          <a:prstGeom prst="rect">
            <a:avLst/>
          </a:prstGeom>
          <a:solidFill>
            <a:srgbClr val="5A2C4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dirty="0"/>
              <a:t>人工管理、疲于应付</a:t>
            </a:r>
          </a:p>
        </p:txBody>
      </p:sp>
      <p:sp>
        <p:nvSpPr>
          <p:cNvPr id="11" name="矩形 10"/>
          <p:cNvSpPr/>
          <p:nvPr/>
        </p:nvSpPr>
        <p:spPr>
          <a:xfrm>
            <a:off x="428596" y="5643578"/>
            <a:ext cx="4000528" cy="357190"/>
          </a:xfrm>
          <a:prstGeom prst="rect">
            <a:avLst/>
          </a:prstGeom>
          <a:solidFill>
            <a:srgbClr val="66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dirty="0"/>
              <a:t>缺乏关联、分析片面</a:t>
            </a:r>
          </a:p>
        </p:txBody>
      </p:sp>
      <p:pic>
        <p:nvPicPr>
          <p:cNvPr id="29714" name="图片 30" descr="cisco.png"/>
          <p:cNvPicPr>
            <a:picLocks noChangeAspect="1"/>
          </p:cNvPicPr>
          <p:nvPr/>
        </p:nvPicPr>
        <p:blipFill>
          <a:blip r:embed="rId3"/>
          <a:srcRect/>
          <a:stretch>
            <a:fillRect/>
          </a:stretch>
        </p:blipFill>
        <p:spPr bwMode="auto">
          <a:xfrm>
            <a:off x="5286375" y="2928938"/>
            <a:ext cx="785813" cy="425450"/>
          </a:xfrm>
          <a:prstGeom prst="rect">
            <a:avLst/>
          </a:prstGeom>
          <a:noFill/>
          <a:ln w="9525">
            <a:noFill/>
            <a:miter lim="800000"/>
            <a:headEnd/>
            <a:tailEnd/>
          </a:ln>
        </p:spPr>
      </p:pic>
      <p:pic>
        <p:nvPicPr>
          <p:cNvPr id="29715" name="图片 32" descr="oracle.jpg"/>
          <p:cNvPicPr>
            <a:picLocks noChangeAspect="1"/>
          </p:cNvPicPr>
          <p:nvPr/>
        </p:nvPicPr>
        <p:blipFill>
          <a:blip r:embed="rId4"/>
          <a:srcRect/>
          <a:stretch>
            <a:fillRect/>
          </a:stretch>
        </p:blipFill>
        <p:spPr bwMode="auto">
          <a:xfrm>
            <a:off x="7500938" y="3000375"/>
            <a:ext cx="889000" cy="419100"/>
          </a:xfrm>
          <a:prstGeom prst="rect">
            <a:avLst/>
          </a:prstGeom>
          <a:noFill/>
          <a:ln w="9525">
            <a:noFill/>
            <a:miter lim="800000"/>
            <a:headEnd/>
            <a:tailEnd/>
          </a:ln>
        </p:spPr>
      </p:pic>
      <p:pic>
        <p:nvPicPr>
          <p:cNvPr id="29716" name="图片 33" descr="db2.png"/>
          <p:cNvPicPr>
            <a:picLocks noChangeAspect="1"/>
          </p:cNvPicPr>
          <p:nvPr/>
        </p:nvPicPr>
        <p:blipFill>
          <a:blip r:embed="rId5"/>
          <a:srcRect/>
          <a:stretch>
            <a:fillRect/>
          </a:stretch>
        </p:blipFill>
        <p:spPr bwMode="auto">
          <a:xfrm>
            <a:off x="5572125" y="3214688"/>
            <a:ext cx="1227138" cy="319087"/>
          </a:xfrm>
          <a:prstGeom prst="rect">
            <a:avLst/>
          </a:prstGeom>
          <a:noFill/>
          <a:ln w="9525">
            <a:noFill/>
            <a:miter lim="800000"/>
            <a:headEnd/>
            <a:tailEnd/>
          </a:ln>
        </p:spPr>
      </p:pic>
      <p:pic>
        <p:nvPicPr>
          <p:cNvPr id="29717" name="图片 34" descr="ibm-tivoli.png"/>
          <p:cNvPicPr>
            <a:picLocks noChangeAspect="1"/>
          </p:cNvPicPr>
          <p:nvPr/>
        </p:nvPicPr>
        <p:blipFill>
          <a:blip r:embed="rId6"/>
          <a:srcRect/>
          <a:stretch>
            <a:fillRect/>
          </a:stretch>
        </p:blipFill>
        <p:spPr bwMode="auto">
          <a:xfrm>
            <a:off x="6357938" y="2928938"/>
            <a:ext cx="1262062" cy="357187"/>
          </a:xfrm>
          <a:prstGeom prst="rect">
            <a:avLst/>
          </a:prstGeom>
          <a:noFill/>
          <a:ln w="9525">
            <a:noFill/>
            <a:miter lim="800000"/>
            <a:headEnd/>
            <a:tailEnd/>
          </a:ln>
        </p:spPr>
      </p:pic>
      <p:pic>
        <p:nvPicPr>
          <p:cNvPr id="29718" name="图片 35" descr="Juniper.png"/>
          <p:cNvPicPr>
            <a:picLocks noChangeAspect="1"/>
          </p:cNvPicPr>
          <p:nvPr/>
        </p:nvPicPr>
        <p:blipFill>
          <a:blip r:embed="rId7"/>
          <a:srcRect/>
          <a:stretch>
            <a:fillRect/>
          </a:stretch>
        </p:blipFill>
        <p:spPr bwMode="auto">
          <a:xfrm>
            <a:off x="5357813" y="3143250"/>
            <a:ext cx="1049337" cy="242888"/>
          </a:xfrm>
          <a:prstGeom prst="rect">
            <a:avLst/>
          </a:prstGeom>
          <a:noFill/>
          <a:ln w="9525">
            <a:noFill/>
            <a:miter lim="800000"/>
            <a:headEnd/>
            <a:tailEnd/>
          </a:ln>
        </p:spPr>
      </p:pic>
      <p:pic>
        <p:nvPicPr>
          <p:cNvPr id="29719" name="图片 36" descr="microsoft.png"/>
          <p:cNvPicPr>
            <a:picLocks noChangeAspect="1"/>
          </p:cNvPicPr>
          <p:nvPr/>
        </p:nvPicPr>
        <p:blipFill>
          <a:blip r:embed="rId8"/>
          <a:srcRect/>
          <a:stretch>
            <a:fillRect/>
          </a:stretch>
        </p:blipFill>
        <p:spPr bwMode="auto">
          <a:xfrm>
            <a:off x="7572375" y="2928938"/>
            <a:ext cx="693738" cy="557212"/>
          </a:xfrm>
          <a:prstGeom prst="rect">
            <a:avLst/>
          </a:prstGeom>
          <a:noFill/>
          <a:ln w="9525">
            <a:noFill/>
            <a:miter lim="800000"/>
            <a:headEnd/>
            <a:tailEnd/>
          </a:ln>
        </p:spPr>
      </p:pic>
      <p:pic>
        <p:nvPicPr>
          <p:cNvPr id="29720" name="图片 37" descr="sun.png"/>
          <p:cNvPicPr>
            <a:picLocks noChangeAspect="1"/>
          </p:cNvPicPr>
          <p:nvPr/>
        </p:nvPicPr>
        <p:blipFill>
          <a:blip r:embed="rId9"/>
          <a:srcRect/>
          <a:stretch>
            <a:fillRect/>
          </a:stretch>
        </p:blipFill>
        <p:spPr bwMode="auto">
          <a:xfrm>
            <a:off x="7715250" y="3143250"/>
            <a:ext cx="785813" cy="350838"/>
          </a:xfrm>
          <a:prstGeom prst="rect">
            <a:avLst/>
          </a:prstGeom>
          <a:noFill/>
          <a:ln w="9525">
            <a:noFill/>
            <a:miter lim="800000"/>
            <a:headEnd/>
            <a:tailEnd/>
          </a:ln>
        </p:spPr>
      </p:pic>
      <p:pic>
        <p:nvPicPr>
          <p:cNvPr id="29721" name="图片 38" descr="Websphere.png"/>
          <p:cNvPicPr>
            <a:picLocks noChangeAspect="1"/>
          </p:cNvPicPr>
          <p:nvPr/>
        </p:nvPicPr>
        <p:blipFill>
          <a:blip r:embed="rId10"/>
          <a:srcRect/>
          <a:stretch>
            <a:fillRect/>
          </a:stretch>
        </p:blipFill>
        <p:spPr bwMode="auto">
          <a:xfrm>
            <a:off x="7853363" y="2928938"/>
            <a:ext cx="1290637" cy="223837"/>
          </a:xfrm>
          <a:prstGeom prst="rect">
            <a:avLst/>
          </a:prstGeom>
          <a:noFill/>
          <a:ln w="9525">
            <a:noFill/>
            <a:miter lim="800000"/>
            <a:headEnd/>
            <a:tailEnd/>
          </a:ln>
        </p:spPr>
      </p:pic>
      <p:pic>
        <p:nvPicPr>
          <p:cNvPr id="29722" name="图片 39" descr="weblogic.png"/>
          <p:cNvPicPr>
            <a:picLocks noChangeAspect="1"/>
          </p:cNvPicPr>
          <p:nvPr/>
        </p:nvPicPr>
        <p:blipFill>
          <a:blip r:embed="rId11"/>
          <a:srcRect/>
          <a:stretch>
            <a:fillRect/>
          </a:stretch>
        </p:blipFill>
        <p:spPr bwMode="auto">
          <a:xfrm>
            <a:off x="6500813" y="3143250"/>
            <a:ext cx="1000125" cy="233363"/>
          </a:xfrm>
          <a:prstGeom prst="rect">
            <a:avLst/>
          </a:prstGeom>
          <a:noFill/>
          <a:ln w="9525">
            <a:noFill/>
            <a:miter lim="800000"/>
            <a:headEnd/>
            <a:tailEnd/>
          </a:ln>
        </p:spPr>
      </p:pic>
      <p:pic>
        <p:nvPicPr>
          <p:cNvPr id="29723" name="图片 40" descr="40a8385b33140036685b2d3584019f23.png"/>
          <p:cNvPicPr>
            <a:picLocks noChangeAspect="1"/>
          </p:cNvPicPr>
          <p:nvPr/>
        </p:nvPicPr>
        <p:blipFill>
          <a:blip r:embed="rId12"/>
          <a:srcRect/>
          <a:stretch>
            <a:fillRect/>
          </a:stretch>
        </p:blipFill>
        <p:spPr bwMode="auto">
          <a:xfrm>
            <a:off x="8572500" y="3000375"/>
            <a:ext cx="500063" cy="500063"/>
          </a:xfrm>
          <a:prstGeom prst="rect">
            <a:avLst/>
          </a:prstGeom>
          <a:noFill/>
          <a:ln w="9525">
            <a:noFill/>
            <a:miter lim="800000"/>
            <a:headEnd/>
            <a:tailEnd/>
          </a:ln>
        </p:spPr>
      </p:pic>
      <p:pic>
        <p:nvPicPr>
          <p:cNvPr id="29724" name="Picture 3"/>
          <p:cNvPicPr>
            <a:picLocks noChangeAspect="1" noChangeArrowheads="1"/>
          </p:cNvPicPr>
          <p:nvPr/>
        </p:nvPicPr>
        <p:blipFill>
          <a:blip r:embed="rId13"/>
          <a:srcRect/>
          <a:stretch>
            <a:fillRect/>
          </a:stretch>
        </p:blipFill>
        <p:spPr bwMode="auto">
          <a:xfrm>
            <a:off x="7835900" y="4786313"/>
            <a:ext cx="1119188" cy="854075"/>
          </a:xfrm>
          <a:prstGeom prst="rect">
            <a:avLst/>
          </a:prstGeom>
          <a:noFill/>
          <a:ln w="9525" algn="ctr">
            <a:noFill/>
            <a:prstDash val="lgDash"/>
            <a:miter lim="800000"/>
            <a:headEnd/>
            <a:tailEnd/>
          </a:ln>
        </p:spPr>
      </p:pic>
      <p:sp>
        <p:nvSpPr>
          <p:cNvPr id="29725" name="TextBox 43"/>
          <p:cNvSpPr txBox="1">
            <a:spLocks noChangeArrowheads="1"/>
          </p:cNvSpPr>
          <p:nvPr/>
        </p:nvSpPr>
        <p:spPr bwMode="auto">
          <a:xfrm>
            <a:off x="428625" y="1857375"/>
            <a:ext cx="2271713" cy="923925"/>
          </a:xfrm>
          <a:prstGeom prst="rect">
            <a:avLst/>
          </a:prstGeom>
          <a:noFill/>
          <a:ln w="9525">
            <a:noFill/>
            <a:miter lim="800000"/>
            <a:headEnd/>
            <a:tailEnd/>
          </a:ln>
        </p:spPr>
        <p:txBody>
          <a:bodyPr wrap="none">
            <a:spAutoFit/>
          </a:bodyPr>
          <a:lstStyle/>
          <a:p>
            <a:pPr>
              <a:buFont typeface="Wingdings" pitchFamily="2" charset="2"/>
              <a:buChar char="u"/>
            </a:pPr>
            <a:r>
              <a:rPr lang="zh-CN" altLang="en-US"/>
              <a:t>系统运行独自管理</a:t>
            </a:r>
            <a:endParaRPr lang="en-US" altLang="zh-CN"/>
          </a:p>
          <a:p>
            <a:pPr>
              <a:buFont typeface="Wingdings" pitchFamily="2" charset="2"/>
              <a:buChar char="u"/>
            </a:pPr>
            <a:r>
              <a:rPr lang="zh-CN" altLang="en-US">
                <a:cs typeface="Arial" pitchFamily="34" charset="0"/>
              </a:rPr>
              <a:t>多个技术运维竖井</a:t>
            </a:r>
            <a:endParaRPr lang="en-US" altLang="zh-CN">
              <a:cs typeface="Arial" pitchFamily="34" charset="0"/>
            </a:endParaRPr>
          </a:p>
          <a:p>
            <a:pPr>
              <a:buFont typeface="Wingdings" pitchFamily="2" charset="2"/>
              <a:buChar char="u"/>
            </a:pPr>
            <a:r>
              <a:rPr lang="zh-CN" altLang="en-US"/>
              <a:t>监控信息无法共享</a:t>
            </a:r>
          </a:p>
        </p:txBody>
      </p:sp>
      <p:pic>
        <p:nvPicPr>
          <p:cNvPr id="29726" name="图片 31" descr="hp.png"/>
          <p:cNvPicPr>
            <a:picLocks noChangeAspect="1"/>
          </p:cNvPicPr>
          <p:nvPr/>
        </p:nvPicPr>
        <p:blipFill>
          <a:blip r:embed="rId14"/>
          <a:srcRect/>
          <a:stretch>
            <a:fillRect/>
          </a:stretch>
        </p:blipFill>
        <p:spPr bwMode="auto">
          <a:xfrm>
            <a:off x="7000875" y="3214688"/>
            <a:ext cx="749300" cy="401637"/>
          </a:xfrm>
          <a:prstGeom prst="rect">
            <a:avLst/>
          </a:prstGeom>
          <a:noFill/>
          <a:ln w="9525">
            <a:noFill/>
            <a:miter lim="800000"/>
            <a:headEnd/>
            <a:tailEnd/>
          </a:ln>
        </p:spPr>
      </p:pic>
      <p:pic>
        <p:nvPicPr>
          <p:cNvPr id="29727" name="Picture 654" descr="CDROM"/>
          <p:cNvPicPr>
            <a:picLocks noChangeAspect="1" noChangeArrowheads="1"/>
          </p:cNvPicPr>
          <p:nvPr/>
        </p:nvPicPr>
        <p:blipFill>
          <a:blip r:embed="rId15"/>
          <a:srcRect/>
          <a:stretch>
            <a:fillRect/>
          </a:stretch>
        </p:blipFill>
        <p:spPr bwMode="auto">
          <a:xfrm>
            <a:off x="500063" y="3000375"/>
            <a:ext cx="527050" cy="523875"/>
          </a:xfrm>
          <a:prstGeom prst="rect">
            <a:avLst/>
          </a:prstGeom>
          <a:noFill/>
          <a:ln w="9525">
            <a:noFill/>
            <a:miter lim="800000"/>
            <a:headEnd/>
            <a:tailEnd/>
          </a:ln>
        </p:spPr>
      </p:pic>
      <p:pic>
        <p:nvPicPr>
          <p:cNvPr id="29728" name="Picture 709" descr="BS00287_"/>
          <p:cNvPicPr>
            <a:picLocks noChangeAspect="1" noChangeArrowheads="1"/>
          </p:cNvPicPr>
          <p:nvPr/>
        </p:nvPicPr>
        <p:blipFill>
          <a:blip r:embed="rId16"/>
          <a:srcRect/>
          <a:stretch>
            <a:fillRect/>
          </a:stretch>
        </p:blipFill>
        <p:spPr bwMode="auto">
          <a:xfrm>
            <a:off x="1285875" y="3071813"/>
            <a:ext cx="500063" cy="428625"/>
          </a:xfrm>
          <a:prstGeom prst="rect">
            <a:avLst/>
          </a:prstGeom>
          <a:noFill/>
          <a:ln w="9525">
            <a:noFill/>
            <a:miter lim="800000"/>
            <a:headEnd/>
            <a:tailEnd/>
          </a:ln>
        </p:spPr>
      </p:pic>
      <p:grpSp>
        <p:nvGrpSpPr>
          <p:cNvPr id="2" name="Group 5"/>
          <p:cNvGrpSpPr>
            <a:grpSpLocks/>
          </p:cNvGrpSpPr>
          <p:nvPr/>
        </p:nvGrpSpPr>
        <p:grpSpPr bwMode="auto">
          <a:xfrm>
            <a:off x="2071688" y="3000375"/>
            <a:ext cx="342900" cy="444500"/>
            <a:chOff x="4167" y="3283"/>
            <a:chExt cx="184" cy="167"/>
          </a:xfrm>
        </p:grpSpPr>
        <p:sp>
          <p:nvSpPr>
            <p:cNvPr id="29735" name="Oval 6"/>
            <p:cNvSpPr>
              <a:spLocks noChangeArrowheads="1"/>
            </p:cNvSpPr>
            <p:nvPr/>
          </p:nvSpPr>
          <p:spPr bwMode="auto">
            <a:xfrm>
              <a:off x="4167" y="3412"/>
              <a:ext cx="184" cy="38"/>
            </a:xfrm>
            <a:prstGeom prst="ellipse">
              <a:avLst/>
            </a:prstGeom>
            <a:gradFill rotWithShape="0">
              <a:gsLst>
                <a:gs pos="0">
                  <a:srgbClr val="8F5700"/>
                </a:gs>
                <a:gs pos="50000">
                  <a:srgbClr val="EF9100"/>
                </a:gs>
                <a:gs pos="100000">
                  <a:srgbClr val="8F5700"/>
                </a:gs>
              </a:gsLst>
              <a:lin ang="0" scaled="1"/>
            </a:gradFill>
            <a:ln w="9525">
              <a:noFill/>
              <a:round/>
              <a:headEnd/>
              <a:tailEnd/>
            </a:ln>
          </p:spPr>
          <p:txBody>
            <a:bodyPr wrap="none" anchor="ctr"/>
            <a:lstStyle/>
            <a:p>
              <a:endParaRPr lang="zh-CN" altLang="en-US"/>
            </a:p>
          </p:txBody>
        </p:sp>
        <p:sp>
          <p:nvSpPr>
            <p:cNvPr id="29736" name="Rectangle 7"/>
            <p:cNvSpPr>
              <a:spLocks noChangeArrowheads="1"/>
            </p:cNvSpPr>
            <p:nvPr/>
          </p:nvSpPr>
          <p:spPr bwMode="auto">
            <a:xfrm>
              <a:off x="4167" y="3303"/>
              <a:ext cx="184" cy="128"/>
            </a:xfrm>
            <a:prstGeom prst="rect">
              <a:avLst/>
            </a:prstGeom>
            <a:gradFill rotWithShape="0">
              <a:gsLst>
                <a:gs pos="0">
                  <a:srgbClr val="8F5700"/>
                </a:gs>
                <a:gs pos="50000">
                  <a:srgbClr val="EF9100"/>
                </a:gs>
                <a:gs pos="100000">
                  <a:srgbClr val="8F5700"/>
                </a:gs>
              </a:gsLst>
              <a:lin ang="0" scaled="1"/>
            </a:gradFill>
            <a:ln w="9525">
              <a:noFill/>
              <a:miter lim="800000"/>
              <a:headEnd/>
              <a:tailEnd/>
            </a:ln>
          </p:spPr>
          <p:txBody>
            <a:bodyPr wrap="none" anchor="ctr"/>
            <a:lstStyle/>
            <a:p>
              <a:endParaRPr lang="zh-CN" altLang="en-US"/>
            </a:p>
          </p:txBody>
        </p:sp>
        <p:sp>
          <p:nvSpPr>
            <p:cNvPr id="29737" name="Oval 8"/>
            <p:cNvSpPr>
              <a:spLocks noChangeArrowheads="1"/>
            </p:cNvSpPr>
            <p:nvPr/>
          </p:nvSpPr>
          <p:spPr bwMode="auto">
            <a:xfrm>
              <a:off x="4167" y="3283"/>
              <a:ext cx="184" cy="38"/>
            </a:xfrm>
            <a:prstGeom prst="ellipse">
              <a:avLst/>
            </a:prstGeom>
            <a:gradFill rotWithShape="0">
              <a:gsLst>
                <a:gs pos="0">
                  <a:srgbClr val="A76500"/>
                </a:gs>
                <a:gs pos="100000">
                  <a:srgbClr val="EF9100"/>
                </a:gs>
              </a:gsLst>
              <a:lin ang="5400000" scaled="1"/>
            </a:gradFill>
            <a:ln w="9525">
              <a:noFill/>
              <a:round/>
              <a:headEnd/>
              <a:tailEnd/>
            </a:ln>
          </p:spPr>
          <p:txBody>
            <a:bodyPr wrap="none" anchor="ctr"/>
            <a:lstStyle/>
            <a:p>
              <a:endParaRPr lang="zh-CN" altLang="en-US"/>
            </a:p>
          </p:txBody>
        </p:sp>
      </p:grpSp>
      <p:pic>
        <p:nvPicPr>
          <p:cNvPr id="29730" name="Picture 114" descr="zip-icon"/>
          <p:cNvPicPr>
            <a:picLocks noChangeAspect="1" noChangeArrowheads="1"/>
          </p:cNvPicPr>
          <p:nvPr/>
        </p:nvPicPr>
        <p:blipFill>
          <a:blip r:embed="rId17"/>
          <a:srcRect/>
          <a:stretch>
            <a:fillRect/>
          </a:stretch>
        </p:blipFill>
        <p:spPr bwMode="auto">
          <a:xfrm>
            <a:off x="2786063" y="2928938"/>
            <a:ext cx="609600" cy="574675"/>
          </a:xfrm>
          <a:prstGeom prst="rect">
            <a:avLst/>
          </a:prstGeom>
          <a:noFill/>
          <a:ln w="9525">
            <a:noFill/>
            <a:miter lim="800000"/>
            <a:headEnd/>
            <a:tailEnd/>
          </a:ln>
        </p:spPr>
      </p:pic>
      <p:sp>
        <p:nvSpPr>
          <p:cNvPr id="29731" name="TextBox 51"/>
          <p:cNvSpPr txBox="1">
            <a:spLocks noChangeArrowheads="1"/>
          </p:cNvSpPr>
          <p:nvPr/>
        </p:nvSpPr>
        <p:spPr bwMode="auto">
          <a:xfrm>
            <a:off x="285750" y="3786188"/>
            <a:ext cx="3000375" cy="1477962"/>
          </a:xfrm>
          <a:prstGeom prst="rect">
            <a:avLst/>
          </a:prstGeom>
          <a:noFill/>
          <a:ln w="9525">
            <a:noFill/>
            <a:miter lim="800000"/>
            <a:headEnd/>
            <a:tailEnd/>
          </a:ln>
        </p:spPr>
        <p:txBody>
          <a:bodyPr>
            <a:spAutoFit/>
          </a:bodyPr>
          <a:lstStyle/>
          <a:p>
            <a:pPr>
              <a:buFont typeface="Wingdings" pitchFamily="2" charset="2"/>
              <a:buChar char="u"/>
            </a:pPr>
            <a:r>
              <a:rPr lang="zh-CN" altLang="en-US">
                <a:latin typeface="宋体" pitchFamily="2" charset="-122"/>
              </a:rPr>
              <a:t>常规性故障诊断耗时费力</a:t>
            </a:r>
            <a:endParaRPr lang="en-US" altLang="zh-CN">
              <a:latin typeface="宋体" pitchFamily="2" charset="-122"/>
            </a:endParaRPr>
          </a:p>
          <a:p>
            <a:pPr>
              <a:buFont typeface="Wingdings" pitchFamily="2" charset="2"/>
              <a:buChar char="u"/>
            </a:pPr>
            <a:r>
              <a:rPr lang="zh-CN" altLang="en-US"/>
              <a:t>无法</a:t>
            </a:r>
            <a:r>
              <a:rPr lang="zh-CN" altLang="en-US">
                <a:latin typeface="宋体" pitchFamily="2" charset="-122"/>
              </a:rPr>
              <a:t>比用户早知道应用的问题</a:t>
            </a:r>
            <a:endParaRPr lang="en-US" altLang="zh-CN"/>
          </a:p>
          <a:p>
            <a:pPr>
              <a:buFont typeface="Wingdings" pitchFamily="2" charset="2"/>
              <a:buChar char="u"/>
            </a:pPr>
            <a:r>
              <a:rPr lang="zh-CN" altLang="en-US"/>
              <a:t>系统状态展现效果单一</a:t>
            </a:r>
            <a:endParaRPr lang="en-US" altLang="zh-CN"/>
          </a:p>
          <a:p>
            <a:pPr>
              <a:buFont typeface="Wingdings" pitchFamily="2" charset="2"/>
              <a:buChar char="u"/>
            </a:pPr>
            <a:r>
              <a:rPr lang="zh-CN" altLang="en-US"/>
              <a:t>无法提供详实的决策数据</a:t>
            </a:r>
          </a:p>
        </p:txBody>
      </p:sp>
      <p:sp>
        <p:nvSpPr>
          <p:cNvPr id="29732" name="TextBox 53"/>
          <p:cNvSpPr txBox="1">
            <a:spLocks noChangeArrowheads="1"/>
          </p:cNvSpPr>
          <p:nvPr/>
        </p:nvSpPr>
        <p:spPr bwMode="auto">
          <a:xfrm>
            <a:off x="5500688" y="1928813"/>
            <a:ext cx="2286000" cy="923925"/>
          </a:xfrm>
          <a:prstGeom prst="rect">
            <a:avLst/>
          </a:prstGeom>
          <a:noFill/>
          <a:ln w="9525">
            <a:noFill/>
            <a:miter lim="800000"/>
            <a:headEnd/>
            <a:tailEnd/>
          </a:ln>
        </p:spPr>
        <p:txBody>
          <a:bodyPr>
            <a:spAutoFit/>
          </a:bodyPr>
          <a:lstStyle/>
          <a:p>
            <a:pPr>
              <a:buFont typeface="Wingdings" pitchFamily="2" charset="2"/>
              <a:buChar char="u"/>
            </a:pPr>
            <a:r>
              <a:rPr lang="zh-CN" altLang="en-US"/>
              <a:t>设备厂商多</a:t>
            </a:r>
            <a:endParaRPr lang="en-US" altLang="zh-CN"/>
          </a:p>
          <a:p>
            <a:pPr>
              <a:buFont typeface="Wingdings" pitchFamily="2" charset="2"/>
              <a:buChar char="u"/>
            </a:pPr>
            <a:r>
              <a:rPr lang="zh-CN" altLang="en-US"/>
              <a:t>设备类型多</a:t>
            </a:r>
            <a:endParaRPr lang="en-US" altLang="zh-CN"/>
          </a:p>
          <a:p>
            <a:pPr>
              <a:buFont typeface="Wingdings" pitchFamily="2" charset="2"/>
              <a:buChar char="u"/>
            </a:pPr>
            <a:r>
              <a:rPr lang="zh-CN" altLang="en-US"/>
              <a:t>设备更新较快</a:t>
            </a:r>
          </a:p>
        </p:txBody>
      </p:sp>
      <p:sp>
        <p:nvSpPr>
          <p:cNvPr id="29733" name="TextBox 54"/>
          <p:cNvSpPr txBox="1">
            <a:spLocks noChangeArrowheads="1"/>
          </p:cNvSpPr>
          <p:nvPr/>
        </p:nvSpPr>
        <p:spPr bwMode="auto">
          <a:xfrm>
            <a:off x="5143500" y="3786188"/>
            <a:ext cx="2857500" cy="1200150"/>
          </a:xfrm>
          <a:prstGeom prst="rect">
            <a:avLst/>
          </a:prstGeom>
          <a:noFill/>
          <a:ln w="9525">
            <a:noFill/>
            <a:miter lim="800000"/>
            <a:headEnd/>
            <a:tailEnd/>
          </a:ln>
        </p:spPr>
        <p:txBody>
          <a:bodyPr>
            <a:spAutoFit/>
          </a:bodyPr>
          <a:lstStyle/>
          <a:p>
            <a:pPr marL="0" lvl="2">
              <a:buFont typeface="Wingdings" pitchFamily="2" charset="2"/>
              <a:buChar char="u"/>
            </a:pPr>
            <a:r>
              <a:rPr lang="zh-CN" altLang="en-US"/>
              <a:t>同一问题屡屡发生</a:t>
            </a:r>
          </a:p>
          <a:p>
            <a:pPr>
              <a:buFont typeface="Wingdings" pitchFamily="2" charset="2"/>
              <a:buChar char="u"/>
            </a:pPr>
            <a:r>
              <a:rPr lang="zh-CN" altLang="en-US"/>
              <a:t>运维团队等于“救火队”</a:t>
            </a:r>
            <a:endParaRPr lang="en-US" altLang="zh-CN"/>
          </a:p>
          <a:p>
            <a:pPr>
              <a:buFont typeface="Wingdings" pitchFamily="2" charset="2"/>
              <a:buChar char="u"/>
            </a:pPr>
            <a:r>
              <a:rPr lang="zh-CN" altLang="en-US"/>
              <a:t>对人的要求越来越高</a:t>
            </a:r>
            <a:endParaRPr lang="en-US" altLang="zh-CN"/>
          </a:p>
          <a:p>
            <a:pPr>
              <a:buFont typeface="Wingdings" pitchFamily="2" charset="2"/>
              <a:buChar char="u"/>
            </a:pPr>
            <a:r>
              <a:rPr lang="zh-CN" altLang="en-US"/>
              <a:t>技术人员协同性缺乏</a:t>
            </a:r>
          </a:p>
        </p:txBody>
      </p:sp>
      <p:pic>
        <p:nvPicPr>
          <p:cNvPr id="29734" name="图片 62" descr="瞎子摸象.jpg"/>
          <p:cNvPicPr>
            <a:picLocks noChangeAspect="1"/>
          </p:cNvPicPr>
          <p:nvPr/>
        </p:nvPicPr>
        <p:blipFill>
          <a:blip r:embed="rId18"/>
          <a:srcRect/>
          <a:stretch>
            <a:fillRect/>
          </a:stretch>
        </p:blipFill>
        <p:spPr bwMode="auto">
          <a:xfrm>
            <a:off x="3357563" y="4857750"/>
            <a:ext cx="1108075" cy="688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C:\Documents and Settings\Administrator\桌面\1.png"/>
          <p:cNvPicPr>
            <a:picLocks noChangeAspect="1" noChangeArrowheads="1"/>
          </p:cNvPicPr>
          <p:nvPr/>
        </p:nvPicPr>
        <p:blipFill>
          <a:blip r:embed="rId3"/>
          <a:srcRect/>
          <a:stretch>
            <a:fillRect/>
          </a:stretch>
        </p:blipFill>
        <p:spPr bwMode="auto">
          <a:xfrm>
            <a:off x="500063" y="1500188"/>
            <a:ext cx="8181975" cy="4357687"/>
          </a:xfrm>
          <a:prstGeom prst="rect">
            <a:avLst/>
          </a:prstGeom>
          <a:noFill/>
          <a:ln w="9525">
            <a:noFill/>
            <a:miter lim="800000"/>
            <a:headEnd/>
            <a:tailEnd/>
          </a:ln>
        </p:spPr>
      </p:pic>
      <p:grpSp>
        <p:nvGrpSpPr>
          <p:cNvPr id="2" name="Group 23"/>
          <p:cNvGrpSpPr>
            <a:grpSpLocks/>
          </p:cNvGrpSpPr>
          <p:nvPr/>
        </p:nvGrpSpPr>
        <p:grpSpPr bwMode="auto">
          <a:xfrm>
            <a:off x="534988" y="5976938"/>
            <a:ext cx="2108200" cy="381000"/>
            <a:chOff x="240" y="3648"/>
            <a:chExt cx="1200" cy="240"/>
          </a:xfrm>
        </p:grpSpPr>
        <p:sp>
          <p:nvSpPr>
            <p:cNvPr id="30731" name="AutoShape 24"/>
            <p:cNvSpPr>
              <a:spLocks noChangeArrowheads="1"/>
            </p:cNvSpPr>
            <p:nvPr/>
          </p:nvSpPr>
          <p:spPr bwMode="auto">
            <a:xfrm>
              <a:off x="336" y="3662"/>
              <a:ext cx="1104" cy="218"/>
            </a:xfrm>
            <a:prstGeom prst="roundRect">
              <a:avLst>
                <a:gd name="adj" fmla="val 16667"/>
              </a:avLst>
            </a:prstGeom>
            <a:solidFill>
              <a:schemeClr val="accent1"/>
            </a:solidFill>
            <a:ln w="9525">
              <a:solidFill>
                <a:schemeClr val="tx1"/>
              </a:solidFill>
              <a:round/>
              <a:headEnd/>
              <a:tailEnd/>
            </a:ln>
          </p:spPr>
          <p:txBody>
            <a:bodyPr wrap="none" lIns="91425" tIns="45712" rIns="91425" bIns="45712" anchor="ctr"/>
            <a:lstStyle/>
            <a:p>
              <a:pPr algn="r"/>
              <a:r>
                <a:rPr lang="zh-CN" altLang="en-US"/>
                <a:t>以客户为中心  </a:t>
              </a:r>
            </a:p>
          </p:txBody>
        </p:sp>
        <p:sp>
          <p:nvSpPr>
            <p:cNvPr id="30732" name="Oval 25"/>
            <p:cNvSpPr>
              <a:spLocks noChangeArrowheads="1"/>
            </p:cNvSpPr>
            <p:nvPr/>
          </p:nvSpPr>
          <p:spPr bwMode="auto">
            <a:xfrm>
              <a:off x="240" y="3648"/>
              <a:ext cx="240" cy="240"/>
            </a:xfrm>
            <a:prstGeom prst="ellipse">
              <a:avLst/>
            </a:prstGeom>
            <a:solidFill>
              <a:srgbClr val="990000"/>
            </a:solidFill>
            <a:ln w="9525">
              <a:solidFill>
                <a:schemeClr val="tx1"/>
              </a:solidFill>
              <a:round/>
              <a:headEnd/>
              <a:tailEnd/>
            </a:ln>
          </p:spPr>
          <p:txBody>
            <a:bodyPr wrap="none" lIns="91425" tIns="45712" rIns="91425" bIns="45712" anchor="ctr"/>
            <a:lstStyle/>
            <a:p>
              <a:pPr algn="ctr"/>
              <a:r>
                <a:rPr lang="en-US" altLang="zh-CN" sz="1900">
                  <a:solidFill>
                    <a:schemeClr val="bg1"/>
                  </a:solidFill>
                </a:rPr>
                <a:t>1</a:t>
              </a:r>
            </a:p>
          </p:txBody>
        </p:sp>
      </p:grpSp>
      <p:grpSp>
        <p:nvGrpSpPr>
          <p:cNvPr id="3" name="Group 26"/>
          <p:cNvGrpSpPr>
            <a:grpSpLocks/>
          </p:cNvGrpSpPr>
          <p:nvPr/>
        </p:nvGrpSpPr>
        <p:grpSpPr bwMode="auto">
          <a:xfrm>
            <a:off x="5715000" y="5976938"/>
            <a:ext cx="2894013" cy="381000"/>
            <a:chOff x="1631" y="3648"/>
            <a:chExt cx="1825" cy="240"/>
          </a:xfrm>
        </p:grpSpPr>
        <p:sp>
          <p:nvSpPr>
            <p:cNvPr id="30729" name="AutoShape 27"/>
            <p:cNvSpPr>
              <a:spLocks noChangeArrowheads="1"/>
            </p:cNvSpPr>
            <p:nvPr/>
          </p:nvSpPr>
          <p:spPr bwMode="auto">
            <a:xfrm>
              <a:off x="1776" y="3662"/>
              <a:ext cx="1680" cy="218"/>
            </a:xfrm>
            <a:prstGeom prst="roundRect">
              <a:avLst>
                <a:gd name="adj" fmla="val 16667"/>
              </a:avLst>
            </a:prstGeom>
            <a:solidFill>
              <a:schemeClr val="accent1"/>
            </a:solidFill>
            <a:ln w="9525">
              <a:solidFill>
                <a:schemeClr val="tx1"/>
              </a:solidFill>
              <a:round/>
              <a:headEnd/>
              <a:tailEnd/>
            </a:ln>
          </p:spPr>
          <p:txBody>
            <a:bodyPr wrap="none" lIns="91425" tIns="45712" rIns="53992" bIns="45712" anchor="ctr"/>
            <a:lstStyle/>
            <a:p>
              <a:pPr algn="r"/>
              <a:r>
                <a:rPr lang="zh-CN" altLang="en-US"/>
                <a:t>高质量、低成本的服务  </a:t>
              </a:r>
            </a:p>
          </p:txBody>
        </p:sp>
        <p:sp>
          <p:nvSpPr>
            <p:cNvPr id="30730" name="Oval 28"/>
            <p:cNvSpPr>
              <a:spLocks noChangeArrowheads="1"/>
            </p:cNvSpPr>
            <p:nvPr/>
          </p:nvSpPr>
          <p:spPr bwMode="auto">
            <a:xfrm>
              <a:off x="1631" y="3648"/>
              <a:ext cx="240" cy="240"/>
            </a:xfrm>
            <a:prstGeom prst="ellipse">
              <a:avLst/>
            </a:prstGeom>
            <a:solidFill>
              <a:srgbClr val="990000"/>
            </a:solidFill>
            <a:ln w="9525">
              <a:solidFill>
                <a:schemeClr val="tx1"/>
              </a:solidFill>
              <a:round/>
              <a:headEnd/>
              <a:tailEnd/>
            </a:ln>
          </p:spPr>
          <p:txBody>
            <a:bodyPr wrap="none" lIns="91425" tIns="45712" rIns="91425" bIns="45712" anchor="ctr"/>
            <a:lstStyle/>
            <a:p>
              <a:pPr algn="ctr"/>
              <a:r>
                <a:rPr lang="en-US" altLang="zh-CN" sz="1900">
                  <a:solidFill>
                    <a:schemeClr val="bg1"/>
                  </a:solidFill>
                </a:rPr>
                <a:t>3</a:t>
              </a:r>
            </a:p>
          </p:txBody>
        </p:sp>
      </p:grpSp>
      <p:grpSp>
        <p:nvGrpSpPr>
          <p:cNvPr id="4" name="Group 29"/>
          <p:cNvGrpSpPr>
            <a:grpSpLocks/>
          </p:cNvGrpSpPr>
          <p:nvPr/>
        </p:nvGrpSpPr>
        <p:grpSpPr bwMode="auto">
          <a:xfrm>
            <a:off x="3048000" y="5976938"/>
            <a:ext cx="1982788" cy="381000"/>
            <a:chOff x="3600" y="3648"/>
            <a:chExt cx="1248" cy="240"/>
          </a:xfrm>
        </p:grpSpPr>
        <p:sp>
          <p:nvSpPr>
            <p:cNvPr id="30727" name="AutoShape 30"/>
            <p:cNvSpPr>
              <a:spLocks noChangeArrowheads="1"/>
            </p:cNvSpPr>
            <p:nvPr/>
          </p:nvSpPr>
          <p:spPr bwMode="auto">
            <a:xfrm>
              <a:off x="3744" y="3662"/>
              <a:ext cx="1104" cy="218"/>
            </a:xfrm>
            <a:prstGeom prst="roundRect">
              <a:avLst>
                <a:gd name="adj" fmla="val 16667"/>
              </a:avLst>
            </a:prstGeom>
            <a:solidFill>
              <a:schemeClr val="accent1"/>
            </a:solidFill>
            <a:ln w="9525">
              <a:solidFill>
                <a:schemeClr val="tx1"/>
              </a:solidFill>
              <a:round/>
              <a:headEnd/>
              <a:tailEnd/>
            </a:ln>
          </p:spPr>
          <p:txBody>
            <a:bodyPr wrap="none" lIns="91425" tIns="45712" rIns="91425" bIns="45712" anchor="ctr"/>
            <a:lstStyle/>
            <a:p>
              <a:pPr algn="ctr"/>
              <a:r>
                <a:rPr lang="zh-CN" altLang="en-US"/>
                <a:t>服务可计量 </a:t>
              </a:r>
            </a:p>
          </p:txBody>
        </p:sp>
        <p:sp>
          <p:nvSpPr>
            <p:cNvPr id="30728" name="Oval 31"/>
            <p:cNvSpPr>
              <a:spLocks noChangeArrowheads="1"/>
            </p:cNvSpPr>
            <p:nvPr/>
          </p:nvSpPr>
          <p:spPr bwMode="auto">
            <a:xfrm>
              <a:off x="3600" y="3648"/>
              <a:ext cx="240" cy="240"/>
            </a:xfrm>
            <a:prstGeom prst="ellipse">
              <a:avLst/>
            </a:prstGeom>
            <a:solidFill>
              <a:srgbClr val="990000"/>
            </a:solidFill>
            <a:ln w="9525">
              <a:solidFill>
                <a:schemeClr val="tx1"/>
              </a:solidFill>
              <a:round/>
              <a:headEnd/>
              <a:tailEnd/>
            </a:ln>
          </p:spPr>
          <p:txBody>
            <a:bodyPr wrap="none" lIns="91425" tIns="45712" rIns="91425" bIns="45712" anchor="ctr"/>
            <a:lstStyle/>
            <a:p>
              <a:pPr algn="ctr"/>
              <a:r>
                <a:rPr lang="en-US" altLang="zh-CN" sz="1900">
                  <a:solidFill>
                    <a:schemeClr val="bg1"/>
                  </a:solidFill>
                </a:rPr>
                <a:t>2</a:t>
              </a:r>
            </a:p>
          </p:txBody>
        </p:sp>
      </p:grpSp>
      <p:sp>
        <p:nvSpPr>
          <p:cNvPr id="30726" name="标题 12"/>
          <p:cNvSpPr>
            <a:spLocks noGrp="1"/>
          </p:cNvSpPr>
          <p:nvPr>
            <p:ph type="title"/>
          </p:nvPr>
        </p:nvSpPr>
        <p:spPr>
          <a:xfrm>
            <a:off x="214313" y="65088"/>
            <a:ext cx="8435975" cy="649287"/>
          </a:xfrm>
        </p:spPr>
        <p:txBody>
          <a:bodyPr/>
          <a:lstStyle/>
          <a:p>
            <a:pPr eaLnBrk="1" hangingPunct="1"/>
            <a:r>
              <a:rPr lang="zh-CN" altLang="en-US" dirty="0" smtClean="0">
                <a:ea typeface="宋体" pitchFamily="2" charset="-122"/>
              </a:rPr>
              <a:t>全网的集成、合理、有序的管理模式</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r>
              <a:rPr lang="zh-CN" altLang="en-US" smtClean="0"/>
              <a:t>捷成监测监控产品解决方案构成</a:t>
            </a:r>
          </a:p>
        </p:txBody>
      </p:sp>
      <p:sp>
        <p:nvSpPr>
          <p:cNvPr id="16" name="上箭头 15"/>
          <p:cNvSpPr/>
          <p:nvPr/>
        </p:nvSpPr>
        <p:spPr bwMode="auto">
          <a:xfrm>
            <a:off x="1250950" y="3717925"/>
            <a:ext cx="571500" cy="750887"/>
          </a:xfrm>
          <a:prstGeom prst="up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19" name="上箭头 18"/>
          <p:cNvSpPr/>
          <p:nvPr/>
        </p:nvSpPr>
        <p:spPr bwMode="auto">
          <a:xfrm>
            <a:off x="2992388" y="3717926"/>
            <a:ext cx="571500" cy="750888"/>
          </a:xfrm>
          <a:prstGeom prst="up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26" name="上箭头 25"/>
          <p:cNvSpPr/>
          <p:nvPr/>
        </p:nvSpPr>
        <p:spPr bwMode="auto">
          <a:xfrm>
            <a:off x="5236952" y="3717927"/>
            <a:ext cx="571500" cy="750886"/>
          </a:xfrm>
          <a:prstGeom prst="up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29" name="上箭头 28"/>
          <p:cNvSpPr/>
          <p:nvPr/>
        </p:nvSpPr>
        <p:spPr bwMode="auto">
          <a:xfrm>
            <a:off x="1250950" y="2400300"/>
            <a:ext cx="571500" cy="527050"/>
          </a:xfrm>
          <a:prstGeom prst="up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30" name="上箭头 29"/>
          <p:cNvSpPr/>
          <p:nvPr/>
        </p:nvSpPr>
        <p:spPr bwMode="auto">
          <a:xfrm>
            <a:off x="5217063" y="2317750"/>
            <a:ext cx="571500" cy="527050"/>
          </a:xfrm>
          <a:prstGeom prst="up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6" name="矩形 5"/>
          <p:cNvSpPr/>
          <p:nvPr/>
        </p:nvSpPr>
        <p:spPr bwMode="auto">
          <a:xfrm>
            <a:off x="107950" y="4551362"/>
            <a:ext cx="2428875" cy="1728787"/>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dirty="0">
                <a:solidFill>
                  <a:schemeClr val="tx1">
                    <a:lumMod val="50000"/>
                  </a:schemeClr>
                </a:solidFill>
              </a:rPr>
              <a:t>以太网络设备、</a:t>
            </a:r>
            <a:r>
              <a:rPr lang="en-US" altLang="zh-CN" dirty="0">
                <a:solidFill>
                  <a:schemeClr val="tx1">
                    <a:lumMod val="50000"/>
                  </a:schemeClr>
                </a:solidFill>
              </a:rPr>
              <a:t>FC</a:t>
            </a:r>
            <a:r>
              <a:rPr lang="zh-CN" altLang="en-US" dirty="0">
                <a:solidFill>
                  <a:schemeClr val="tx1">
                    <a:lumMod val="50000"/>
                  </a:schemeClr>
                </a:solidFill>
              </a:rPr>
              <a:t>网络设备、主机、</a:t>
            </a:r>
            <a:r>
              <a:rPr lang="en-US" altLang="zh-CN" dirty="0">
                <a:solidFill>
                  <a:schemeClr val="tx1">
                    <a:lumMod val="50000"/>
                  </a:schemeClr>
                </a:solidFill>
              </a:rPr>
              <a:t>AV</a:t>
            </a:r>
            <a:r>
              <a:rPr lang="zh-CN" altLang="en-US" dirty="0">
                <a:solidFill>
                  <a:schemeClr val="tx1">
                    <a:lumMod val="50000"/>
                  </a:schemeClr>
                </a:solidFill>
              </a:rPr>
              <a:t>设备、存储设备、数据库、中间件、应用服务、业务关联分析</a:t>
            </a:r>
          </a:p>
        </p:txBody>
      </p:sp>
      <p:sp>
        <p:nvSpPr>
          <p:cNvPr id="8" name="矩形 7"/>
          <p:cNvSpPr/>
          <p:nvPr/>
        </p:nvSpPr>
        <p:spPr bwMode="auto">
          <a:xfrm>
            <a:off x="4258800" y="4545015"/>
            <a:ext cx="2523130" cy="1735134"/>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dirty="0" smtClean="0">
                <a:solidFill>
                  <a:schemeClr val="tx1">
                    <a:lumMod val="50000"/>
                  </a:schemeClr>
                </a:solidFill>
              </a:rPr>
              <a:t>信</a:t>
            </a:r>
            <a:r>
              <a:rPr lang="zh-CN" altLang="en-US" dirty="0">
                <a:solidFill>
                  <a:schemeClr val="tx1">
                    <a:lumMod val="50000"/>
                  </a:schemeClr>
                </a:solidFill>
              </a:rPr>
              <a:t>号码流监测监录</a:t>
            </a:r>
          </a:p>
        </p:txBody>
      </p:sp>
      <p:sp>
        <p:nvSpPr>
          <p:cNvPr id="12" name="矩形 11"/>
          <p:cNvSpPr/>
          <p:nvPr/>
        </p:nvSpPr>
        <p:spPr bwMode="auto">
          <a:xfrm>
            <a:off x="107950" y="2897188"/>
            <a:ext cx="3887986" cy="744537"/>
          </a:xfrm>
          <a:prstGeom prst="rect">
            <a:avLst/>
          </a:prstGeom>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zh-CN" altLang="en-US" b="1" dirty="0">
                <a:solidFill>
                  <a:schemeClr val="bg1"/>
                </a:solidFill>
              </a:rPr>
              <a:t>捷成</a:t>
            </a:r>
            <a:r>
              <a:rPr lang="en-US" altLang="zh-CN" b="1" dirty="0">
                <a:solidFill>
                  <a:schemeClr val="bg1"/>
                </a:solidFill>
              </a:rPr>
              <a:t>IT</a:t>
            </a:r>
            <a:r>
              <a:rPr lang="zh-CN" altLang="en-US" b="1" dirty="0">
                <a:solidFill>
                  <a:schemeClr val="bg1"/>
                </a:solidFill>
              </a:rPr>
              <a:t>网络监控</a:t>
            </a:r>
            <a:endParaRPr lang="en-US" altLang="zh-CN" b="1" dirty="0">
              <a:solidFill>
                <a:schemeClr val="bg1"/>
              </a:solidFill>
            </a:endParaRPr>
          </a:p>
          <a:p>
            <a:pPr algn="ctr">
              <a:defRPr/>
            </a:pPr>
            <a:r>
              <a:rPr lang="zh-CN" altLang="en-US" b="1" dirty="0">
                <a:solidFill>
                  <a:schemeClr val="bg1"/>
                </a:solidFill>
              </a:rPr>
              <a:t>管理系统</a:t>
            </a:r>
            <a:r>
              <a:rPr lang="en-US" altLang="zh-CN" b="1" dirty="0">
                <a:solidFill>
                  <a:schemeClr val="bg1"/>
                </a:solidFill>
              </a:rPr>
              <a:t>(JNMP)</a:t>
            </a:r>
            <a:endParaRPr lang="zh-CN" altLang="en-US" b="1" dirty="0">
              <a:solidFill>
                <a:schemeClr val="bg1"/>
              </a:solidFill>
            </a:endParaRPr>
          </a:p>
        </p:txBody>
      </p:sp>
      <p:sp>
        <p:nvSpPr>
          <p:cNvPr id="13" name="矩形 12"/>
          <p:cNvSpPr/>
          <p:nvPr/>
        </p:nvSpPr>
        <p:spPr bwMode="auto">
          <a:xfrm>
            <a:off x="4241248" y="2917826"/>
            <a:ext cx="2523130" cy="746126"/>
          </a:xfrm>
          <a:prstGeom prst="rect">
            <a:avLst/>
          </a:prstGeom>
          <a:ln/>
        </p:spPr>
        <p:style>
          <a:lnRef idx="1">
            <a:schemeClr val="accent2"/>
          </a:lnRef>
          <a:fillRef idx="3">
            <a:schemeClr val="accent2"/>
          </a:fillRef>
          <a:effectRef idx="2">
            <a:schemeClr val="accent2"/>
          </a:effectRef>
          <a:fontRef idx="minor">
            <a:schemeClr val="lt1"/>
          </a:fontRef>
        </p:style>
        <p:txBody>
          <a:bodyPr anchor="ctr"/>
          <a:lstStyle/>
          <a:p>
            <a:pPr>
              <a:defRPr/>
            </a:pPr>
            <a:r>
              <a:rPr lang="zh-CN" altLang="en-US" b="1" dirty="0">
                <a:solidFill>
                  <a:schemeClr val="bg1"/>
                </a:solidFill>
              </a:rPr>
              <a:t>捷成信号与码流监测监录管理系统</a:t>
            </a:r>
            <a:r>
              <a:rPr lang="en-US" altLang="zh-CN" b="1" dirty="0">
                <a:solidFill>
                  <a:schemeClr val="bg1"/>
                </a:solidFill>
              </a:rPr>
              <a:t>(JDMP)</a:t>
            </a:r>
            <a:endParaRPr lang="zh-CN" altLang="en-US" b="1" dirty="0">
              <a:solidFill>
                <a:schemeClr val="bg1"/>
              </a:solidFill>
            </a:endParaRPr>
          </a:p>
        </p:txBody>
      </p:sp>
      <p:sp>
        <p:nvSpPr>
          <p:cNvPr id="14" name="矩形 13"/>
          <p:cNvSpPr/>
          <p:nvPr/>
        </p:nvSpPr>
        <p:spPr bwMode="auto">
          <a:xfrm>
            <a:off x="2670175" y="4545015"/>
            <a:ext cx="1325762" cy="1743072"/>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dirty="0">
                <a:solidFill>
                  <a:schemeClr val="tx1">
                    <a:lumMod val="50000"/>
                  </a:schemeClr>
                </a:solidFill>
              </a:rPr>
              <a:t>机房基础设施</a:t>
            </a:r>
          </a:p>
        </p:txBody>
      </p:sp>
      <p:sp>
        <p:nvSpPr>
          <p:cNvPr id="22" name="矩形 21"/>
          <p:cNvSpPr/>
          <p:nvPr/>
        </p:nvSpPr>
        <p:spPr bwMode="auto">
          <a:xfrm>
            <a:off x="107950" y="1573213"/>
            <a:ext cx="8826500" cy="744537"/>
          </a:xfrm>
          <a:prstGeom prst="rect">
            <a:avLst/>
          </a:prstGeom>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zh-CN" altLang="en-US" b="1" dirty="0">
                <a:solidFill>
                  <a:schemeClr val="bg1"/>
                </a:solidFill>
              </a:rPr>
              <a:t>捷成统一展现平台（</a:t>
            </a:r>
            <a:r>
              <a:rPr lang="en-US" altLang="zh-CN" b="1" dirty="0">
                <a:solidFill>
                  <a:schemeClr val="bg1"/>
                </a:solidFill>
              </a:rPr>
              <a:t>JURM</a:t>
            </a:r>
            <a:r>
              <a:rPr lang="zh-CN" altLang="en-US" b="1" dirty="0">
                <a:solidFill>
                  <a:schemeClr val="bg1"/>
                </a:solidFill>
              </a:rPr>
              <a:t>）</a:t>
            </a:r>
          </a:p>
        </p:txBody>
      </p:sp>
      <p:sp>
        <p:nvSpPr>
          <p:cNvPr id="18" name="矩形 17"/>
          <p:cNvSpPr/>
          <p:nvPr/>
        </p:nvSpPr>
        <p:spPr bwMode="auto">
          <a:xfrm>
            <a:off x="6929454" y="2881313"/>
            <a:ext cx="2095794" cy="746126"/>
          </a:xfrm>
          <a:prstGeom prst="rect">
            <a:avLst/>
          </a:prstGeom>
          <a:ln/>
        </p:spPr>
        <p:style>
          <a:lnRef idx="1">
            <a:schemeClr val="accent2"/>
          </a:lnRef>
          <a:fillRef idx="3">
            <a:schemeClr val="accent2"/>
          </a:fillRef>
          <a:effectRef idx="2">
            <a:schemeClr val="accent2"/>
          </a:effectRef>
          <a:fontRef idx="minor">
            <a:schemeClr val="lt1"/>
          </a:fontRef>
        </p:style>
        <p:txBody>
          <a:bodyPr anchor="ctr"/>
          <a:lstStyle/>
          <a:p>
            <a:pPr>
              <a:defRPr/>
            </a:pPr>
            <a:r>
              <a:rPr lang="zh-CN" altLang="en-US" b="1" dirty="0">
                <a:solidFill>
                  <a:schemeClr val="bg1"/>
                </a:solidFill>
              </a:rPr>
              <a:t>捷</a:t>
            </a:r>
            <a:r>
              <a:rPr lang="zh-CN" altLang="en-US" b="1" dirty="0" smtClean="0">
                <a:solidFill>
                  <a:schemeClr val="bg1"/>
                </a:solidFill>
              </a:rPr>
              <a:t>成</a:t>
            </a:r>
            <a:r>
              <a:rPr lang="en-US" altLang="zh-CN" b="1" dirty="0" smtClean="0">
                <a:solidFill>
                  <a:schemeClr val="bg1"/>
                </a:solidFill>
              </a:rPr>
              <a:t>IPTV</a:t>
            </a:r>
            <a:r>
              <a:rPr lang="zh-CN" altLang="en-US" b="1" dirty="0" smtClean="0">
                <a:solidFill>
                  <a:schemeClr val="bg1"/>
                </a:solidFill>
              </a:rPr>
              <a:t>监控系统</a:t>
            </a:r>
            <a:r>
              <a:rPr lang="en-US" altLang="zh-CN" b="1" dirty="0" smtClean="0">
                <a:solidFill>
                  <a:schemeClr val="bg1"/>
                </a:solidFill>
              </a:rPr>
              <a:t>(</a:t>
            </a:r>
            <a:r>
              <a:rPr lang="en-US" altLang="zh-CN" b="1" dirty="0">
                <a:solidFill>
                  <a:schemeClr val="bg1"/>
                </a:solidFill>
              </a:rPr>
              <a:t>IPTV</a:t>
            </a:r>
            <a:r>
              <a:rPr lang="en-US" altLang="zh-CN" b="1" dirty="0" smtClean="0">
                <a:solidFill>
                  <a:schemeClr val="bg1"/>
                </a:solidFill>
              </a:rPr>
              <a:t>)</a:t>
            </a:r>
            <a:endParaRPr lang="zh-CN" altLang="en-US" b="1" dirty="0">
              <a:solidFill>
                <a:schemeClr val="bg1"/>
              </a:solidFill>
            </a:endParaRPr>
          </a:p>
        </p:txBody>
      </p:sp>
      <p:sp>
        <p:nvSpPr>
          <p:cNvPr id="20" name="上箭头 19"/>
          <p:cNvSpPr/>
          <p:nvPr/>
        </p:nvSpPr>
        <p:spPr bwMode="auto">
          <a:xfrm>
            <a:off x="7763684" y="2317750"/>
            <a:ext cx="571500" cy="527050"/>
          </a:xfrm>
          <a:prstGeom prst="up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21" name="矩形 20"/>
          <p:cNvSpPr/>
          <p:nvPr/>
        </p:nvSpPr>
        <p:spPr bwMode="auto">
          <a:xfrm>
            <a:off x="6929453" y="4545015"/>
            <a:ext cx="2095795" cy="1735134"/>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CN" dirty="0" smtClean="0">
                <a:solidFill>
                  <a:schemeClr val="tx1">
                    <a:lumMod val="50000"/>
                  </a:schemeClr>
                </a:solidFill>
              </a:rPr>
              <a:t>IPTV</a:t>
            </a:r>
            <a:r>
              <a:rPr lang="zh-CN" altLang="en-US" dirty="0" smtClean="0">
                <a:solidFill>
                  <a:schemeClr val="tx1">
                    <a:lumMod val="50000"/>
                  </a:schemeClr>
                </a:solidFill>
              </a:rPr>
              <a:t>监管</a:t>
            </a:r>
            <a:endParaRPr lang="zh-CN" altLang="en-US" dirty="0">
              <a:solidFill>
                <a:schemeClr val="tx1">
                  <a:lumMod val="50000"/>
                </a:schemeClr>
              </a:solidFill>
            </a:endParaRPr>
          </a:p>
        </p:txBody>
      </p:sp>
      <p:sp>
        <p:nvSpPr>
          <p:cNvPr id="23" name="上箭头 22"/>
          <p:cNvSpPr/>
          <p:nvPr/>
        </p:nvSpPr>
        <p:spPr bwMode="auto">
          <a:xfrm>
            <a:off x="7740352" y="3720520"/>
            <a:ext cx="571500" cy="750886"/>
          </a:xfrm>
          <a:prstGeom prst="up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1535"/>
            <a:ext cx="9144000" cy="6057699"/>
          </a:xfrm>
          <a:prstGeom prst="rect">
            <a:avLst/>
          </a:prstGeom>
        </p:spPr>
      </p:pic>
      <p:sp>
        <p:nvSpPr>
          <p:cNvPr id="6146" name="Rectangle 2"/>
          <p:cNvSpPr>
            <a:spLocks noGrp="1" noChangeArrowheads="1"/>
          </p:cNvSpPr>
          <p:nvPr>
            <p:ph type="title" idx="4294967295"/>
          </p:nvPr>
        </p:nvSpPr>
        <p:spPr/>
        <p:txBody>
          <a:bodyPr/>
          <a:lstStyle/>
          <a:p>
            <a:pPr eaLnBrk="1" hangingPunct="1"/>
            <a:r>
              <a:rPr lang="en-US" altLang="zh-CN" dirty="0" smtClean="0"/>
              <a:t>JETSEN</a:t>
            </a:r>
            <a:r>
              <a:rPr lang="zh-CN" altLang="en-US" dirty="0" smtClean="0"/>
              <a:t>统一监测平台技术架构</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315" y="941535"/>
            <a:ext cx="635475" cy="635475"/>
          </a:xfrm>
          <a:prstGeom prst="rect">
            <a:avLst/>
          </a:prstGeom>
        </p:spPr>
      </p:pic>
      <p:pic>
        <p:nvPicPr>
          <p:cNvPr id="71" name="图片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628" y="964571"/>
            <a:ext cx="635475" cy="635475"/>
          </a:xfrm>
          <a:prstGeom prst="rect">
            <a:avLst/>
          </a:prstGeom>
        </p:spPr>
      </p:pic>
      <p:pic>
        <p:nvPicPr>
          <p:cNvPr id="72" name="图片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511" y="997553"/>
            <a:ext cx="635475" cy="635475"/>
          </a:xfrm>
          <a:prstGeom prst="rect">
            <a:avLst/>
          </a:prstGeom>
        </p:spPr>
      </p:pic>
      <p:sp>
        <p:nvSpPr>
          <p:cNvPr id="13" name="文本框 12"/>
          <p:cNvSpPr txBox="1"/>
          <p:nvPr/>
        </p:nvSpPr>
        <p:spPr>
          <a:xfrm>
            <a:off x="3104066" y="1157055"/>
            <a:ext cx="646331" cy="369332"/>
          </a:xfrm>
          <a:prstGeom prst="rect">
            <a:avLst/>
          </a:prstGeom>
          <a:noFill/>
        </p:spPr>
        <p:txBody>
          <a:bodyPr wrap="none" rtlCol="0">
            <a:spAutoFit/>
          </a:bodyPr>
          <a:lstStyle/>
          <a:p>
            <a:r>
              <a:rPr lang="zh-CN" altLang="en-US" dirty="0" smtClean="0"/>
              <a:t>运维</a:t>
            </a:r>
            <a:endParaRPr lang="zh-CN" altLang="en-US" dirty="0"/>
          </a:p>
        </p:txBody>
      </p:sp>
      <p:sp>
        <p:nvSpPr>
          <p:cNvPr id="75" name="文本框 74"/>
          <p:cNvSpPr txBox="1"/>
          <p:nvPr/>
        </p:nvSpPr>
        <p:spPr>
          <a:xfrm>
            <a:off x="5131810" y="1124744"/>
            <a:ext cx="646331" cy="369332"/>
          </a:xfrm>
          <a:prstGeom prst="rect">
            <a:avLst/>
          </a:prstGeom>
          <a:noFill/>
        </p:spPr>
        <p:txBody>
          <a:bodyPr wrap="none" rtlCol="0">
            <a:spAutoFit/>
          </a:bodyPr>
          <a:lstStyle/>
          <a:p>
            <a:r>
              <a:rPr lang="zh-CN" altLang="en-US" dirty="0"/>
              <a:t>管理</a:t>
            </a:r>
          </a:p>
        </p:txBody>
      </p:sp>
      <p:sp>
        <p:nvSpPr>
          <p:cNvPr id="76" name="文本框 75"/>
          <p:cNvSpPr txBox="1"/>
          <p:nvPr/>
        </p:nvSpPr>
        <p:spPr>
          <a:xfrm>
            <a:off x="7596336" y="1121911"/>
            <a:ext cx="646331" cy="369332"/>
          </a:xfrm>
          <a:prstGeom prst="rect">
            <a:avLst/>
          </a:prstGeom>
          <a:noFill/>
        </p:spPr>
        <p:txBody>
          <a:bodyPr wrap="none" rtlCol="0">
            <a:spAutoFit/>
          </a:bodyPr>
          <a:lstStyle/>
          <a:p>
            <a:r>
              <a:rPr lang="zh-CN" altLang="en-US" dirty="0"/>
              <a:t>业务</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tLang="zh-CN" dirty="0"/>
              <a:t>JNMP</a:t>
            </a:r>
            <a:r>
              <a:rPr lang="zh-CN" altLang="en-US" dirty="0"/>
              <a:t>统一监控平台产品</a:t>
            </a:r>
            <a:r>
              <a:rPr lang="zh-CN" altLang="en-US" dirty="0" smtClean="0"/>
              <a:t>特点</a:t>
            </a:r>
          </a:p>
        </p:txBody>
      </p:sp>
      <p:graphicFrame>
        <p:nvGraphicFramePr>
          <p:cNvPr id="3074" name="Object 4"/>
          <p:cNvGraphicFramePr>
            <a:graphicFrameLocks noGrp="1" noChangeAspect="1"/>
          </p:cNvGraphicFramePr>
          <p:nvPr>
            <p:ph idx="1"/>
          </p:nvPr>
        </p:nvGraphicFramePr>
        <p:xfrm>
          <a:off x="5643563" y="2214563"/>
          <a:ext cx="2786062" cy="2786062"/>
        </p:xfrm>
        <a:graphic>
          <a:graphicData uri="http://schemas.openxmlformats.org/presentationml/2006/ole">
            <mc:AlternateContent xmlns:mc="http://schemas.openxmlformats.org/markup-compatibility/2006">
              <mc:Choice xmlns:v="urn:schemas-microsoft-com:vml" Requires="v">
                <p:oleObj spid="_x0000_s1079" name="Visio" r:id="rId4" imgW="1834813" imgH="1834813" progId="Visio.Drawing.11">
                  <p:embed/>
                </p:oleObj>
              </mc:Choice>
              <mc:Fallback>
                <p:oleObj name="Visio" r:id="rId4" imgW="1834813" imgH="183481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63" y="2214563"/>
                        <a:ext cx="2786062" cy="2786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6" name="Rectangle 3"/>
          <p:cNvSpPr>
            <a:spLocks noGrp="1" noChangeArrowheads="1"/>
          </p:cNvSpPr>
          <p:nvPr>
            <p:ph type="body" sz="half" idx="4294967295"/>
          </p:nvPr>
        </p:nvSpPr>
        <p:spPr>
          <a:xfrm>
            <a:off x="285750" y="1341438"/>
            <a:ext cx="5357813" cy="4895850"/>
          </a:xfrm>
        </p:spPr>
        <p:txBody>
          <a:bodyPr/>
          <a:lstStyle/>
          <a:p>
            <a:pPr eaLnBrk="1" hangingPunct="1"/>
            <a:r>
              <a:rPr lang="zh-CN" altLang="en-US" dirty="0" smtClean="0">
                <a:ea typeface="宋体" pitchFamily="2" charset="-122"/>
              </a:rPr>
              <a:t>自主研发</a:t>
            </a:r>
            <a:r>
              <a:rPr lang="en-US" altLang="zh-CN" dirty="0" smtClean="0">
                <a:ea typeface="宋体" pitchFamily="2" charset="-122"/>
              </a:rPr>
              <a:t>+</a:t>
            </a:r>
            <a:r>
              <a:rPr lang="zh-CN" altLang="en-US" dirty="0" smtClean="0">
                <a:ea typeface="宋体" pitchFamily="2" charset="-122"/>
              </a:rPr>
              <a:t>成熟技术</a:t>
            </a:r>
          </a:p>
          <a:p>
            <a:pPr lvl="1" eaLnBrk="1" hangingPunct="1"/>
            <a:r>
              <a:rPr lang="zh-CN" altLang="en-US" sz="2000" b="1" dirty="0" smtClean="0">
                <a:latin typeface="Arial" pitchFamily="34" charset="0"/>
                <a:ea typeface="宋体" pitchFamily="2" charset="-122"/>
              </a:rPr>
              <a:t>先进成熟的技术架构</a:t>
            </a:r>
          </a:p>
          <a:p>
            <a:pPr lvl="1" eaLnBrk="1" hangingPunct="1"/>
            <a:r>
              <a:rPr lang="zh-CN" altLang="en-US" sz="2000" b="1" dirty="0" smtClean="0">
                <a:latin typeface="Arial" pitchFamily="34" charset="0"/>
                <a:ea typeface="宋体" pitchFamily="2" charset="-122"/>
              </a:rPr>
              <a:t>灵活的部署架构</a:t>
            </a:r>
          </a:p>
          <a:p>
            <a:pPr lvl="1" eaLnBrk="1" hangingPunct="1"/>
            <a:r>
              <a:rPr lang="zh-CN" altLang="en-US" sz="2000" b="1" dirty="0" smtClean="0">
                <a:latin typeface="Arial" pitchFamily="34" charset="0"/>
                <a:ea typeface="宋体" pitchFamily="2" charset="-122"/>
              </a:rPr>
              <a:t>可扩展的监测对象模型</a:t>
            </a:r>
          </a:p>
          <a:p>
            <a:pPr lvl="1" eaLnBrk="1" hangingPunct="1"/>
            <a:r>
              <a:rPr lang="zh-CN" altLang="en-US" sz="2000" b="1" dirty="0" smtClean="0">
                <a:latin typeface="Arial" pitchFamily="34" charset="0"/>
                <a:ea typeface="宋体" pitchFamily="2" charset="-122"/>
              </a:rPr>
              <a:t>可视化统一展现平台</a:t>
            </a:r>
          </a:p>
          <a:p>
            <a:pPr eaLnBrk="1" hangingPunct="1"/>
            <a:r>
              <a:rPr lang="zh-CN" altLang="en-US" dirty="0" smtClean="0">
                <a:ea typeface="宋体" pitchFamily="2" charset="-122"/>
              </a:rPr>
              <a:t>满足网络公司监测需要</a:t>
            </a:r>
          </a:p>
          <a:p>
            <a:pPr lvl="1" eaLnBrk="1" hangingPunct="1"/>
            <a:r>
              <a:rPr lang="zh-CN" altLang="en-US" sz="2000" b="1" dirty="0" smtClean="0">
                <a:latin typeface="Arial" pitchFamily="34" charset="0"/>
                <a:ea typeface="宋体" pitchFamily="2" charset="-122"/>
              </a:rPr>
              <a:t>各类</a:t>
            </a:r>
            <a:r>
              <a:rPr lang="en-US" altLang="zh-CN" sz="2000" b="1" dirty="0" smtClean="0">
                <a:latin typeface="Arial" pitchFamily="34" charset="0"/>
                <a:ea typeface="宋体" pitchFamily="2" charset="-122"/>
              </a:rPr>
              <a:t>IT</a:t>
            </a:r>
            <a:r>
              <a:rPr lang="zh-CN" altLang="en-US" sz="2000" b="1" dirty="0" smtClean="0">
                <a:latin typeface="Arial" pitchFamily="34" charset="0"/>
                <a:ea typeface="宋体" pitchFamily="2" charset="-122"/>
              </a:rPr>
              <a:t>网络软硬件，基础设施</a:t>
            </a:r>
            <a:endParaRPr lang="en-US" altLang="zh-CN" sz="2000" b="1" dirty="0" smtClean="0">
              <a:latin typeface="Arial" pitchFamily="34" charset="0"/>
              <a:ea typeface="宋体" pitchFamily="2" charset="-122"/>
            </a:endParaRPr>
          </a:p>
          <a:p>
            <a:pPr lvl="1" eaLnBrk="1" hangingPunct="1"/>
            <a:r>
              <a:rPr lang="zh-CN" altLang="en-US" sz="2000" b="1" dirty="0" smtClean="0">
                <a:latin typeface="Arial" pitchFamily="34" charset="0"/>
                <a:ea typeface="宋体" pitchFamily="2" charset="-122"/>
              </a:rPr>
              <a:t>系统事件与电视台业务关联展现</a:t>
            </a:r>
            <a:endParaRPr lang="en-US" altLang="zh-CN" sz="2000" b="1" dirty="0" smtClean="0">
              <a:latin typeface="Arial" pitchFamily="34" charset="0"/>
              <a:ea typeface="宋体" pitchFamily="2" charset="-122"/>
            </a:endParaRPr>
          </a:p>
          <a:p>
            <a:pPr lvl="1" eaLnBrk="1" hangingPunct="1"/>
            <a:r>
              <a:rPr lang="zh-CN" altLang="en-US" sz="2000" b="1" dirty="0" smtClean="0">
                <a:latin typeface="Arial" pitchFamily="34" charset="0"/>
                <a:ea typeface="宋体" pitchFamily="2" charset="-122"/>
              </a:rPr>
              <a:t>各类</a:t>
            </a:r>
            <a:r>
              <a:rPr lang="en-US" altLang="zh-CN" sz="2000" b="1" dirty="0" smtClean="0">
                <a:latin typeface="Arial" pitchFamily="34" charset="0"/>
                <a:ea typeface="宋体" pitchFamily="2" charset="-122"/>
              </a:rPr>
              <a:t>AV</a:t>
            </a:r>
            <a:r>
              <a:rPr lang="zh-CN" altLang="en-US" sz="2000" b="1" dirty="0" smtClean="0">
                <a:latin typeface="Arial" pitchFamily="34" charset="0"/>
                <a:ea typeface="宋体" pitchFamily="2" charset="-122"/>
              </a:rPr>
              <a:t>设备，</a:t>
            </a:r>
            <a:r>
              <a:rPr lang="en-US" altLang="zh-CN" sz="2000" b="1" dirty="0" smtClean="0">
                <a:latin typeface="Arial" pitchFamily="34" charset="0"/>
                <a:ea typeface="宋体" pitchFamily="2" charset="-122"/>
              </a:rPr>
              <a:t>AV</a:t>
            </a:r>
            <a:r>
              <a:rPr lang="zh-CN" altLang="en-US" sz="2000" b="1" dirty="0" smtClean="0">
                <a:latin typeface="Arial" pitchFamily="34" charset="0"/>
                <a:ea typeface="宋体" pitchFamily="2" charset="-122"/>
              </a:rPr>
              <a:t>信号、码流监测监录</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JNMP</a:t>
            </a:r>
            <a:r>
              <a:rPr lang="zh-CN" altLang="en-US" dirty="0" smtClean="0"/>
              <a:t>管理模式</a:t>
            </a:r>
            <a:endParaRPr lang="zh-CN" altLang="en-US" dirty="0"/>
          </a:p>
        </p:txBody>
      </p:sp>
      <p:sp>
        <p:nvSpPr>
          <p:cNvPr id="3" name="内容占位符 2"/>
          <p:cNvSpPr>
            <a:spLocks noGrp="1"/>
          </p:cNvSpPr>
          <p:nvPr>
            <p:ph idx="1"/>
          </p:nvPr>
        </p:nvSpPr>
        <p:spPr>
          <a:xfrm>
            <a:off x="457200" y="1268413"/>
            <a:ext cx="8229600" cy="1944563"/>
          </a:xfrm>
        </p:spPr>
        <p:txBody>
          <a:bodyPr/>
          <a:lstStyle/>
          <a:p>
            <a:r>
              <a:rPr lang="zh-CN" altLang="en-US" dirty="0" smtClean="0"/>
              <a:t>分布式管理</a:t>
            </a:r>
            <a:endParaRPr lang="en-US" altLang="zh-CN" dirty="0" smtClean="0"/>
          </a:p>
          <a:p>
            <a:r>
              <a:rPr lang="zh-CN" altLang="en-US" dirty="0" smtClean="0"/>
              <a:t>集中式管理</a:t>
            </a:r>
            <a:endParaRPr lang="en-US" altLang="zh-CN" dirty="0" smtClean="0"/>
          </a:p>
          <a:p>
            <a:r>
              <a:rPr lang="zh-CN" altLang="en-US" dirty="0"/>
              <a:t>主</a:t>
            </a:r>
            <a:r>
              <a:rPr lang="zh-CN" altLang="en-US" dirty="0" smtClean="0"/>
              <a:t>备管理</a:t>
            </a:r>
            <a:endParaRPr lang="zh-CN" altLang="en-US" dirty="0"/>
          </a:p>
        </p:txBody>
      </p:sp>
      <p:sp>
        <p:nvSpPr>
          <p:cNvPr id="4" name="Rectangle 2"/>
          <p:cNvSpPr>
            <a:spLocks noChangeArrowheads="1"/>
          </p:cNvSpPr>
          <p:nvPr/>
        </p:nvSpPr>
        <p:spPr bwMode="auto">
          <a:xfrm>
            <a:off x="3131840" y="113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328318230"/>
              </p:ext>
            </p:extLst>
          </p:nvPr>
        </p:nvGraphicFramePr>
        <p:xfrm>
          <a:off x="3131840" y="1131763"/>
          <a:ext cx="5267325" cy="4162425"/>
        </p:xfrm>
        <a:graphic>
          <a:graphicData uri="http://schemas.openxmlformats.org/presentationml/2006/ole">
            <mc:AlternateContent xmlns:mc="http://schemas.openxmlformats.org/markup-compatibility/2006">
              <mc:Choice xmlns:v="urn:schemas-microsoft-com:vml" Requires="v">
                <p:oleObj spid="_x0000_s5139" name="Visio" r:id="rId4" imgW="9835465" imgH="7745744" progId="Visio.Drawing.11">
                  <p:embed/>
                </p:oleObj>
              </mc:Choice>
              <mc:Fallback>
                <p:oleObj name="Visio" r:id="rId4" imgW="9835465" imgH="7745744"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1131763"/>
                        <a:ext cx="5267325" cy="416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2709670" y="3580692"/>
            <a:ext cx="1014223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737593959"/>
              </p:ext>
            </p:extLst>
          </p:nvPr>
        </p:nvGraphicFramePr>
        <p:xfrm>
          <a:off x="3131840" y="2060848"/>
          <a:ext cx="5852914" cy="3885864"/>
        </p:xfrm>
        <a:graphic>
          <a:graphicData uri="http://schemas.openxmlformats.org/presentationml/2006/ole">
            <mc:AlternateContent xmlns:mc="http://schemas.openxmlformats.org/markup-compatibility/2006">
              <mc:Choice xmlns:v="urn:schemas-microsoft-com:vml" Requires="v">
                <p:oleObj spid="_x0000_s5140" name="Visio" r:id="rId7" imgW="8283535" imgH="4856375" progId="Visio.Drawing.11">
                  <p:embed/>
                </p:oleObj>
              </mc:Choice>
              <mc:Fallback>
                <p:oleObj name="Visio" r:id="rId7" imgW="8283535" imgH="4856375" progId="Visio.Drawing.11">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1840" y="2060848"/>
                        <a:ext cx="5852914" cy="3885864"/>
                      </a:xfrm>
                      <a:prstGeom prst="rect">
                        <a:avLst/>
                      </a:prstGeom>
                      <a:noFill/>
                    </p:spPr>
                  </p:pic>
                </p:oleObj>
              </mc:Fallback>
            </mc:AlternateContent>
          </a:graphicData>
        </a:graphic>
      </p:graphicFrame>
    </p:spTree>
    <p:extLst>
      <p:ext uri="{BB962C8B-B14F-4D97-AF65-F5344CB8AC3E}">
        <p14:creationId xmlns:p14="http://schemas.microsoft.com/office/powerpoint/2010/main" val="100977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xit" presetSubtype="0" fill="hold" nodeType="with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模板2009">
  <a:themeElements>
    <a:clrScheme name="泰岳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泰岳2007">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泰岳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泰岳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泰岳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泰岳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泰岳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泰岳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泰岳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泰岳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泰岳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泰岳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泰岳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泰岳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模板2009</Template>
  <TotalTime>4839</TotalTime>
  <Words>1465</Words>
  <Application>Microsoft Office PowerPoint</Application>
  <PresentationFormat>全屏显示(4:3)</PresentationFormat>
  <Paragraphs>194</Paragraphs>
  <Slides>21</Slides>
  <Notes>16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21</vt:i4>
      </vt:variant>
    </vt:vector>
  </HeadingPairs>
  <TitlesOfParts>
    <vt:vector size="36" baseType="lpstr">
      <vt:lpstr>Gulim</vt:lpstr>
      <vt:lpstr>HY견고딕</vt:lpstr>
      <vt:lpstr>黑体</vt:lpstr>
      <vt:lpstr>华文细黑</vt:lpstr>
      <vt:lpstr>宋体</vt:lpstr>
      <vt:lpstr>微软雅黑</vt:lpstr>
      <vt:lpstr>Arial</vt:lpstr>
      <vt:lpstr>Book Antiqua</vt:lpstr>
      <vt:lpstr>Calibri</vt:lpstr>
      <vt:lpstr>Tahoma</vt:lpstr>
      <vt:lpstr>Times New Roman</vt:lpstr>
      <vt:lpstr>Wingdings</vt:lpstr>
      <vt:lpstr>模板2009</vt:lpstr>
      <vt:lpstr>Visio</vt:lpstr>
      <vt:lpstr>Image</vt:lpstr>
      <vt:lpstr>捷成统一监控管理平台介绍</vt:lpstr>
      <vt:lpstr>公司简介</vt:lpstr>
      <vt:lpstr>网络公司运维管理现状分析</vt:lpstr>
      <vt:lpstr>运维现状原因分析</vt:lpstr>
      <vt:lpstr>全网的集成、合理、有序的管理模式</vt:lpstr>
      <vt:lpstr>捷成监测监控产品解决方案构成</vt:lpstr>
      <vt:lpstr>JETSEN统一监测平台技术架构</vt:lpstr>
      <vt:lpstr>JNMP统一监控平台产品特点</vt:lpstr>
      <vt:lpstr>JNMP管理模式</vt:lpstr>
      <vt:lpstr>PowerPoint 演示文稿</vt:lpstr>
      <vt:lpstr>设备监控管理对象及关键技术</vt:lpstr>
      <vt:lpstr>捷成JNMP监控产品介绍</vt:lpstr>
      <vt:lpstr>JNMP统一监控平台--自动发现</vt:lpstr>
      <vt:lpstr>JNMP统一监控平台--采集调度</vt:lpstr>
      <vt:lpstr>JNMP统一监控平台--拓扑监视</vt:lpstr>
      <vt:lpstr>JNMP统一监控平台--资源管理</vt:lpstr>
      <vt:lpstr>JNMP统一监控平台--事件管理</vt:lpstr>
      <vt:lpstr>JNMP统一监控平台--性能管理</vt:lpstr>
      <vt:lpstr>JNMP统一监控平台--数据报表</vt:lpstr>
      <vt:lpstr>JNMP统一监控平台—系统管理</vt:lpstr>
      <vt:lpstr>PowerPoint 演示文稿</vt:lpstr>
    </vt:vector>
  </TitlesOfParts>
  <Company>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厦门国际银行IT服务管理技术交流</dc:title>
  <dc:creator>qrp</dc:creator>
  <cp:lastModifiedBy>SkyUN.Org</cp:lastModifiedBy>
  <cp:revision>186</cp:revision>
  <dcterms:created xsi:type="dcterms:W3CDTF">2010-01-06T05:17:16Z</dcterms:created>
  <dcterms:modified xsi:type="dcterms:W3CDTF">2015-11-23T08:20:37Z</dcterms:modified>
</cp:coreProperties>
</file>